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 id="2147483674" r:id="rId5"/>
  </p:sldMasterIdLst>
  <p:notesMasterIdLst>
    <p:notesMasterId r:id="rId45"/>
  </p:notesMasterIdLst>
  <p:sldIdLst>
    <p:sldId id="305" r:id="rId6"/>
    <p:sldId id="257" r:id="rId7"/>
    <p:sldId id="261" r:id="rId8"/>
    <p:sldId id="263" r:id="rId9"/>
    <p:sldId id="273" r:id="rId10"/>
    <p:sldId id="292" r:id="rId11"/>
    <p:sldId id="293" r:id="rId12"/>
    <p:sldId id="294" r:id="rId13"/>
    <p:sldId id="295" r:id="rId14"/>
    <p:sldId id="307" r:id="rId15"/>
    <p:sldId id="314" r:id="rId16"/>
    <p:sldId id="309" r:id="rId17"/>
    <p:sldId id="310" r:id="rId18"/>
    <p:sldId id="315" r:id="rId19"/>
    <p:sldId id="311" r:id="rId20"/>
    <p:sldId id="312" r:id="rId21"/>
    <p:sldId id="313" r:id="rId22"/>
    <p:sldId id="316" r:id="rId23"/>
    <p:sldId id="279" r:id="rId24"/>
    <p:sldId id="281" r:id="rId25"/>
    <p:sldId id="282" r:id="rId26"/>
    <p:sldId id="283" r:id="rId27"/>
    <p:sldId id="280" r:id="rId28"/>
    <p:sldId id="284" r:id="rId29"/>
    <p:sldId id="285" r:id="rId30"/>
    <p:sldId id="286" r:id="rId31"/>
    <p:sldId id="268" r:id="rId32"/>
    <p:sldId id="289" r:id="rId33"/>
    <p:sldId id="269" r:id="rId34"/>
    <p:sldId id="270" r:id="rId35"/>
    <p:sldId id="298" r:id="rId36"/>
    <p:sldId id="272" r:id="rId37"/>
    <p:sldId id="303" r:id="rId38"/>
    <p:sldId id="304" r:id="rId39"/>
    <p:sldId id="299" r:id="rId40"/>
    <p:sldId id="317" r:id="rId41"/>
    <p:sldId id="287" r:id="rId42"/>
    <p:sldId id="288" r:id="rId43"/>
    <p:sldId id="306" r:id="rId44"/>
  </p:sldIdLst>
  <p:sldSz cx="12192000" cy="6858000"/>
  <p:notesSz cx="7010400" cy="9296400"/>
  <p:embeddedFontLst>
    <p:embeddedFont>
      <p:font typeface="Gill Sans" panose="020B0604020202020204" charset="0"/>
      <p:regular r:id="rId46"/>
      <p:bold r:id="rId47"/>
    </p:embeddedFont>
    <p:embeddedFont>
      <p:font typeface="Segoe UI" panose="020B0502040204020203"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1F5F7-BA5D-403E-CD40-48A9CA5048AF}" v="242" dt="2025-02-18T21:51:32.374"/>
    <p1510:client id="{B25A51C4-E329-F19F-70CE-D11300416BAE}" v="1" dt="2025-02-19T13:19:42.970"/>
    <p1510:client id="{F121656C-E377-5BA4-2E92-64C773A6DC47}" v="10" dt="2025-02-18T18:03:05.673"/>
    <p1510:client id="{F829BEC6-A8DF-2BC9-E584-62F6D99035B6}" v="16" dt="2025-02-18T14:03:50.243"/>
  </p1510:revLst>
</p1510:revInfo>
</file>

<file path=ppt/tableStyles.xml><?xml version="1.0" encoding="utf-8"?>
<a:tblStyleLst xmlns:a="http://schemas.openxmlformats.org/drawingml/2006/main" def="{80E8DF89-F340-40A9-BB2A-2C84CD5BD80E}">
  <a:tblStyle styleId="{80E8DF89-F340-40A9-BB2A-2C84CD5BD80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688" autoAdjust="0"/>
  </p:normalViewPr>
  <p:slideViewPr>
    <p:cSldViewPr snapToGrid="0">
      <p:cViewPr varScale="1">
        <p:scale>
          <a:sx n="63" d="100"/>
          <a:sy n="63" d="100"/>
        </p:scale>
        <p:origin x="17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7fdb7c33d8_0_0: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27fdb7c33d8_0_0:notes"/>
          <p:cNvSpPr txBox="1">
            <a:spLocks noGrp="1"/>
          </p:cNvSpPr>
          <p:nvPr>
            <p:ph type="body" idx="1"/>
          </p:nvPr>
        </p:nvSpPr>
        <p:spPr>
          <a:xfrm>
            <a:off x="716620" y="4548457"/>
            <a:ext cx="5732827" cy="3721305"/>
          </a:xfrm>
          <a:prstGeom prst="rect">
            <a:avLst/>
          </a:prstGeom>
          <a:noFill/>
          <a:ln>
            <a:noFill/>
          </a:ln>
        </p:spPr>
        <p:txBody>
          <a:bodyPr spcFirstLastPara="1" wrap="square" lIns="95327" tIns="47664" rIns="95327" bIns="47664" anchor="t" anchorCtr="0">
            <a:noAutofit/>
          </a:bodyPr>
          <a:lstStyle/>
          <a:p>
            <a:pPr marL="0" indent="0"/>
            <a:endParaRPr dirty="0"/>
          </a:p>
        </p:txBody>
      </p:sp>
      <p:sp>
        <p:nvSpPr>
          <p:cNvPr id="621" name="Google Shape;621;g27fdb7c33d8_0_0:notes"/>
          <p:cNvSpPr txBox="1">
            <a:spLocks noGrp="1"/>
          </p:cNvSpPr>
          <p:nvPr>
            <p:ph type="sldNum" idx="12"/>
          </p:nvPr>
        </p:nvSpPr>
        <p:spPr>
          <a:xfrm>
            <a:off x="4059182" y="8977135"/>
            <a:ext cx="3105307" cy="474275"/>
          </a:xfrm>
          <a:prstGeom prst="rect">
            <a:avLst/>
          </a:prstGeom>
          <a:noFill/>
          <a:ln>
            <a:noFill/>
          </a:ln>
        </p:spPr>
        <p:txBody>
          <a:bodyPr spcFirstLastPara="1" wrap="square" lIns="95327" tIns="47664" rIns="95327" bIns="47664" anchor="b" anchorCtr="0">
            <a:noAutofit/>
          </a:bodyPr>
          <a:lstStyle/>
          <a:p>
            <a:pPr algn="r">
              <a:buClr>
                <a:srgbClr val="3C4743"/>
              </a:buClr>
              <a:buSzPts val="1200"/>
            </a:pPr>
            <a:fld id="{00000000-1234-1234-1234-123412341234}" type="slidenum">
              <a:rPr lang="en-US" sz="1200">
                <a:solidFill>
                  <a:srgbClr val="3C4743"/>
                </a:solidFill>
                <a:latin typeface="Calibri"/>
                <a:ea typeface="Calibri"/>
                <a:cs typeface="Calibri"/>
                <a:sym typeface="Calibri"/>
              </a:rPr>
              <a:pPr algn="r">
                <a:buClr>
                  <a:srgbClr val="3C4743"/>
                </a:buClr>
                <a:buSzPts val="1200"/>
              </a:pPr>
              <a:t>1</a:t>
            </a:fld>
            <a:endParaRPr sz="1200">
              <a:solidFill>
                <a:srgbClr val="3C4743"/>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This slide reviews the annual growth.</a:t>
            </a:r>
          </a:p>
          <a:p>
            <a:pPr marL="0" indent="0"/>
            <a:endParaRPr lang="en-US" dirty="0"/>
          </a:p>
          <a:p>
            <a:pPr marL="0" indent="0"/>
            <a:r>
              <a:rPr lang="en-US" dirty="0"/>
              <a:t>Students and staff are becoming more familiar with STAAR 2.0.  We have seen growth in the area of writing over the last 2 years.  This data reviews all students in the area reading and math and how all students grow from one year to the next year.  </a:t>
            </a:r>
          </a:p>
          <a:p>
            <a:pPr marL="0" indent="0"/>
            <a:endParaRPr lang="en-US" dirty="0"/>
          </a:p>
          <a:p>
            <a:pPr marL="0" indent="0"/>
            <a:r>
              <a:rPr lang="en-US" dirty="0"/>
              <a:t>Annual growth is the percentage of students that grew academically by at least one school year.  Annual growth is only calculated for math and reading.</a:t>
            </a:r>
            <a:endParaRPr dirty="0"/>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7254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698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940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612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This data only looks at schools who did not meet in the previous school year.</a:t>
            </a:r>
          </a:p>
          <a:p>
            <a:pPr marL="0" indent="0"/>
            <a:endParaRPr lang="en-US" dirty="0"/>
          </a:p>
          <a:p>
            <a:pPr marL="0" indent="0"/>
            <a:r>
              <a:rPr lang="en-US" dirty="0"/>
              <a:t>Accelerated Learning is an area we focused on at the beginning of the year.  We saw that the percentages went down in both math and reading.  In order to address this we came to the Board in the Fall and purchased additional resources for the campus with the addition of IXL and have provided campuses data throughout the year to target this group of students.</a:t>
            </a:r>
            <a:endParaRPr dirty="0"/>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261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211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5441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158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891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Attendance is a delayed reporting area.  This information is from 2022-23 school year.  This went up from 93.1% in 21-22 and we are predicting to remain the same for the 23-24 school year.  Campuses are working to continue improving attendance through incentives.</a:t>
            </a:r>
          </a:p>
          <a:p>
            <a:pPr marL="0" indent="0"/>
            <a:endParaRPr lang="en-US" dirty="0"/>
          </a:p>
          <a:p>
            <a:pPr marL="0" indent="0"/>
            <a:endParaRPr lang="en-US" dirty="0"/>
          </a:p>
          <a:p>
            <a:pPr marL="0" indent="0"/>
            <a:endParaRPr dirty="0"/>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41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This information is a compliance.</a:t>
            </a:r>
          </a:p>
          <a:p>
            <a:pPr marL="0" indent="0"/>
            <a:endParaRPr lang="en-US" dirty="0"/>
          </a:p>
          <a:p>
            <a:pPr marL="0" indent="0"/>
            <a:r>
              <a:rPr lang="en-US" dirty="0"/>
              <a:t>We provided all of this information in the fall so we can have plans and use the data from STAAR to impact our current year.   The information we are providing today is the second time we have shared this information.  Today is a compliance requirement so we will focus more on sharing the required information and less time on our plan since we focused on the plan in the Fall.</a:t>
            </a:r>
          </a:p>
          <a:p>
            <a:pPr marL="0" indent="0"/>
            <a:endParaRPr lang="en-US" dirty="0"/>
          </a:p>
          <a:p>
            <a:pPr marL="0" indent="0"/>
            <a:r>
              <a:rPr lang="en-US" dirty="0"/>
              <a:t>Every year the district presents an annual report.  The annual report is in 8 sections.  Most of the sections have already been presented in lengthier presentations earlier this school year.  The annual report relies on the Texas Academic Performance Report also known as TAPR.  The TAPR was released in December, 2024. </a:t>
            </a:r>
            <a:endParaRPr dirty="0"/>
          </a:p>
        </p:txBody>
      </p:sp>
      <p:sp>
        <p:nvSpPr>
          <p:cNvPr id="205" name="Google Shape;20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a:t>Annual dropout rate</a:t>
            </a:r>
            <a:endParaRPr/>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0477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a:t>Annual dropout rate for ROHS</a:t>
            </a:r>
            <a:endParaRPr/>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135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Graduation rate for 4 year.</a:t>
            </a:r>
          </a:p>
          <a:p>
            <a:pPr marL="0" indent="0"/>
            <a:endParaRPr lang="en-US" dirty="0"/>
          </a:p>
          <a:p>
            <a:pPr marL="0" indent="0"/>
            <a:r>
              <a:rPr lang="en-US" dirty="0"/>
              <a:t>We predict this to go up to 95% for Class of 2024</a:t>
            </a:r>
          </a:p>
          <a:p>
            <a:pPr marL="0" indent="0"/>
            <a:endParaRPr dirty="0"/>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6562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College, Career Military Readiness is another area that is delayed. The comparison is from 2022-23 data.  CCMR is a lagging indicator which means the data from the previous school year is what is reported.</a:t>
            </a:r>
          </a:p>
          <a:p>
            <a:pPr marL="0" indent="0"/>
            <a:endParaRPr lang="en-US" dirty="0"/>
          </a:p>
          <a:p>
            <a:pPr marL="0" indent="0"/>
            <a:r>
              <a:rPr lang="en-US" dirty="0"/>
              <a:t>This was the year the state changed the cut score and expectation after the data was already collected.  A CCMR focus group was created and we began targeting the areas correlated with CCMR.</a:t>
            </a:r>
          </a:p>
          <a:p>
            <a:pPr marL="0" indent="0"/>
            <a:endParaRPr lang="en-US" dirty="0"/>
          </a:p>
          <a:p>
            <a:pPr marL="0" indent="0"/>
            <a:r>
              <a:rPr lang="en-US" dirty="0"/>
              <a:t>23-24 we predict to be approximately 71%</a:t>
            </a:r>
          </a:p>
          <a:p>
            <a:pPr marL="0" indent="0"/>
            <a:r>
              <a:rPr lang="en-US" dirty="0"/>
              <a:t>24-25 we are currently at 63% and project to end the school year in the 80s</a:t>
            </a:r>
            <a:endParaRPr dirty="0"/>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3855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Ethnic Distribution based on 2023-24 data</a:t>
            </a:r>
            <a:endParaRPr dirty="0"/>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353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a:t>Student demographics – English Language Learners are now referred to as Emergent Bilingual – EB.</a:t>
            </a:r>
            <a:endParaRPr/>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6999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Program enrollment</a:t>
            </a:r>
          </a:p>
          <a:p>
            <a:pPr marL="0" indent="0"/>
            <a:endParaRPr lang="en-US" dirty="0"/>
          </a:p>
          <a:p>
            <a:pPr marL="0" indent="0"/>
            <a:r>
              <a:rPr lang="en-US" dirty="0"/>
              <a:t>GT – 22-23 – 6.43% currently at 5.75 and we are testing over 150 students for the final testing window</a:t>
            </a:r>
          </a:p>
          <a:p>
            <a:pPr marL="0" indent="0"/>
            <a:r>
              <a:rPr lang="en-US" dirty="0"/>
              <a:t>Working with Region 10 to ensure alignment</a:t>
            </a:r>
          </a:p>
          <a:p>
            <a:pPr marL="0" indent="0"/>
            <a:endParaRPr dirty="0"/>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6958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2 of the annual report has been presented previously by Dr. Johnston.  The PEIMS financial Standard report reviews district and campuses financial data.</a:t>
            </a:r>
          </a:p>
          <a:p>
            <a:endParaRPr lang="en-US"/>
          </a:p>
          <a:p>
            <a:r>
              <a:rPr lang="en-US"/>
              <a:t>The most recent FIRST rating is A</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4821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3</a:t>
            </a:r>
          </a:p>
          <a:p>
            <a:r>
              <a:rPr lang="en-US"/>
              <a:t>Generally, each year TEA assigns one of four accreditation statuses to each district in the state:</a:t>
            </a:r>
          </a:p>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5987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4</a:t>
            </a:r>
          </a:p>
          <a:p>
            <a:r>
              <a:rPr lang="en-US"/>
              <a:t>Campus Performance Objectives are presented yearly and monitored by campus and district throughout the school year.  These performance objectives are based on data analysis and needs assessment and each campus periodically measures progress toward its performance objectives.  Copies of campus improvement plans are available online or at campus or district offices.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538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a:t>Section 1 is known as the Texas Academic Performance Report (TAPR).  The data is complied and provided by TEA for every district and campus.  The TAPR provides information on student performance, the school and district staff, programs and demographics.</a:t>
            </a:r>
            <a:endParaRPr/>
          </a:p>
        </p:txBody>
      </p:sp>
      <p:sp>
        <p:nvSpPr>
          <p:cNvPr id="234" name="Google Shape;2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5</a:t>
            </a:r>
          </a:p>
          <a:p>
            <a:r>
              <a:rPr lang="en-US"/>
              <a:t>Texas Education Code requires each district to publish, as part of its Annual Report, a report on violent or criminal incidents that occur at each campus</a:t>
            </a:r>
          </a:p>
          <a:p>
            <a:r>
              <a:rPr lang="en-US"/>
              <a:t>The report must include</a:t>
            </a:r>
          </a:p>
          <a:p>
            <a:pPr>
              <a:buFont typeface="Arial" panose="020B0604020202020204" pitchFamily="34" charset="0"/>
              <a:buChar char="•"/>
            </a:pPr>
            <a:r>
              <a:rPr lang="en-US" b="1"/>
              <a:t>Number, rate and type of violent or criminal incidents that occurred on each campus (to the extent permitted under FERPA)</a:t>
            </a:r>
            <a:endParaRPr lang="en-US"/>
          </a:p>
          <a:p>
            <a:pPr>
              <a:buFont typeface="Arial" panose="020B0604020202020204" pitchFamily="34" charset="0"/>
              <a:buChar char="•"/>
            </a:pPr>
            <a:r>
              <a:rPr lang="en-US" b="1"/>
              <a:t>Descriptions of school violence prevention and violence intervention policies and procedures used to protect students</a:t>
            </a:r>
            <a:endParaRPr lang="en-US"/>
          </a:p>
          <a:p>
            <a:endParaRPr lang="en-US"/>
          </a:p>
          <a:p>
            <a:r>
              <a:rPr lang="en-US"/>
              <a:t>The district’s report for the 2022-23 school year is available for review at the district’s central office and at each campus in the district</a:t>
            </a:r>
          </a:p>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5867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A91A5-0D60-C3D9-BA52-1DF3C2CF8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7C650-663F-0E3D-74FC-1304F716A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418E9-DE28-2048-55B5-FF237B6DDD14}"/>
              </a:ext>
            </a:extLst>
          </p:cNvPr>
          <p:cNvSpPr>
            <a:spLocks noGrp="1"/>
          </p:cNvSpPr>
          <p:nvPr>
            <p:ph type="body" idx="1"/>
          </p:nvPr>
        </p:nvSpPr>
        <p:spPr/>
        <p:txBody>
          <a:bodyPr/>
          <a:lstStyle/>
          <a:p>
            <a:r>
              <a:rPr lang="en-US"/>
              <a:t>Section 5</a:t>
            </a:r>
          </a:p>
          <a:p>
            <a:r>
              <a:rPr lang="en-US"/>
              <a:t>ØTEC Section 39.306 requires each district to publish, as part of its Annual Report, a report on violent or criminal incidents that occur at each campus</a:t>
            </a:r>
          </a:p>
          <a:p>
            <a:r>
              <a:rPr lang="en-US" err="1"/>
              <a:t>ØThe</a:t>
            </a:r>
            <a:r>
              <a:rPr lang="en-US"/>
              <a:t> report must include</a:t>
            </a:r>
          </a:p>
          <a:p>
            <a:pPr>
              <a:buFont typeface="Arial" panose="020B0604020202020204" pitchFamily="34" charset="0"/>
              <a:buChar char="•"/>
            </a:pPr>
            <a:r>
              <a:rPr lang="en-US" b="1"/>
              <a:t>Number, rate and type of violent or criminal incidents that occurred on each campus (to the extent permitted under FERPA)</a:t>
            </a:r>
            <a:endParaRPr lang="en-US"/>
          </a:p>
          <a:p>
            <a:pPr>
              <a:buFont typeface="Arial" panose="020B0604020202020204" pitchFamily="34" charset="0"/>
              <a:buChar char="•"/>
            </a:pPr>
            <a:r>
              <a:rPr lang="en-US" b="1"/>
              <a:t>Descriptions of school violence prevention and violence intervention policies and procedures used to protect students</a:t>
            </a:r>
            <a:endParaRPr lang="en-US"/>
          </a:p>
          <a:p>
            <a:r>
              <a:rPr lang="en-US"/>
              <a:t>The district’s report for the 2023-24 school year is available for review at the district’s central office and at each campus in the district</a:t>
            </a:r>
          </a:p>
          <a:p>
            <a:endParaRPr lang="en-US"/>
          </a:p>
        </p:txBody>
      </p:sp>
      <p:sp>
        <p:nvSpPr>
          <p:cNvPr id="4" name="Slide Number Placeholder 3">
            <a:extLst>
              <a:ext uri="{FF2B5EF4-FFF2-40B4-BE49-F238E27FC236}">
                <a16:creationId xmlns:a16="http://schemas.microsoft.com/office/drawing/2014/main" id="{F2805AE4-9209-1D8A-9FB2-1EC3AD24ABD3}"/>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991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6 ROISD Student Performance in Post Secondary Institutions</a:t>
            </a:r>
          </a:p>
          <a:p>
            <a:r>
              <a:rPr lang="en-US" dirty="0"/>
              <a:t>This information is complied by the Texas Higher Education Coordinating Board and provided to the district.</a:t>
            </a:r>
          </a:p>
          <a:p>
            <a:r>
              <a:rPr lang="en-US" dirty="0"/>
              <a:t>"Not found" graduates have standard ID numbers that were not found in the specified year at Texas higher education institutions. </a:t>
            </a:r>
          </a:p>
          <a:p>
            <a:r>
              <a:rPr lang="en-US" dirty="0"/>
              <a:t>"Not trackable" graduates have non-standard ID numbers that will not find a match at Texas higher education institutions.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80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232943" defTabSz="931774">
              <a:defRPr/>
            </a:pPr>
            <a:r>
              <a:rPr lang="en-US" dirty="0"/>
              <a:t>Section 7 Progress Toward Board-adopted HB 3 Goals</a:t>
            </a:r>
          </a:p>
          <a:p>
            <a:endParaRPr lang="en-US" dirty="0"/>
          </a:p>
          <a:p>
            <a:r>
              <a:rPr lang="en-US" dirty="0"/>
              <a:t>HB3 focuses on 3</a:t>
            </a:r>
            <a:r>
              <a:rPr lang="en-US" baseline="30000" dirty="0"/>
              <a:t>rd</a:t>
            </a:r>
            <a:r>
              <a:rPr lang="en-US" dirty="0"/>
              <a:t> grade performance in literacy and math.  This is focused on meets.  As we shared at the beginning of the year – our goal is 60% at Meets by 2028.  There are several steps the Curriculum department has taken to move towards this goal.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7262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2EA7A-EBF5-C8CA-0C59-B8C6BD130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4F842-64FF-3E82-5C39-194A5A537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32FAC-6E8C-864C-B313-4CA375B16CA4}"/>
              </a:ext>
            </a:extLst>
          </p:cNvPr>
          <p:cNvSpPr>
            <a:spLocks noGrp="1"/>
          </p:cNvSpPr>
          <p:nvPr>
            <p:ph type="body" idx="1"/>
          </p:nvPr>
        </p:nvSpPr>
        <p:spPr/>
        <p:txBody>
          <a:bodyPr/>
          <a:lstStyle/>
          <a:p>
            <a:r>
              <a:rPr lang="en-US"/>
              <a:t>Section 7</a:t>
            </a:r>
          </a:p>
        </p:txBody>
      </p:sp>
      <p:sp>
        <p:nvSpPr>
          <p:cNvPr id="4" name="Slide Number Placeholder 3">
            <a:extLst>
              <a:ext uri="{FF2B5EF4-FFF2-40B4-BE49-F238E27FC236}">
                <a16:creationId xmlns:a16="http://schemas.microsoft.com/office/drawing/2014/main" id="{B42E6B3F-C874-4A7A-12C1-4D9D8B486123}"/>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78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CF384-92B3-AA62-3C1B-8A549EF4B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6DBEC-F930-D99F-5379-E358EBD07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7586D-5A38-4A6E-12D8-76415906FBC2}"/>
              </a:ext>
            </a:extLst>
          </p:cNvPr>
          <p:cNvSpPr>
            <a:spLocks noGrp="1"/>
          </p:cNvSpPr>
          <p:nvPr>
            <p:ph type="body" idx="1"/>
          </p:nvPr>
        </p:nvSpPr>
        <p:spPr/>
        <p:txBody>
          <a:bodyPr/>
          <a:lstStyle/>
          <a:p>
            <a:r>
              <a:rPr lang="en-US"/>
              <a:t>Section 7</a:t>
            </a:r>
          </a:p>
          <a:p>
            <a:endParaRPr lang="en-US"/>
          </a:p>
          <a:p>
            <a:r>
              <a:rPr lang="en-US"/>
              <a:t>The goal in this area is a 2% increase in participation and passing rate. The percentage for participation remained the same and there was as increase in passing rate.</a:t>
            </a:r>
          </a:p>
        </p:txBody>
      </p:sp>
      <p:sp>
        <p:nvSpPr>
          <p:cNvPr id="4" name="Slide Number Placeholder 3">
            <a:extLst>
              <a:ext uri="{FF2B5EF4-FFF2-40B4-BE49-F238E27FC236}">
                <a16:creationId xmlns:a16="http://schemas.microsoft.com/office/drawing/2014/main" id="{AA0B43A5-3C02-0CE5-A0F3-32EDA78D3979}"/>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9519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09D1C-E91E-BB9F-6EDB-9CD670539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9D2D2-E2FD-324B-95E7-8E3AB6485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E5778-9E60-8967-BC21-EF4D0026A19D}"/>
              </a:ext>
            </a:extLst>
          </p:cNvPr>
          <p:cNvSpPr>
            <a:spLocks noGrp="1"/>
          </p:cNvSpPr>
          <p:nvPr>
            <p:ph type="body" idx="1"/>
          </p:nvPr>
        </p:nvSpPr>
        <p:spPr/>
        <p:txBody>
          <a:bodyPr/>
          <a:lstStyle/>
          <a:p>
            <a:r>
              <a:rPr lang="en-US"/>
              <a:t>Section 7</a:t>
            </a:r>
          </a:p>
        </p:txBody>
      </p:sp>
      <p:sp>
        <p:nvSpPr>
          <p:cNvPr id="4" name="Slide Number Placeholder 3">
            <a:extLst>
              <a:ext uri="{FF2B5EF4-FFF2-40B4-BE49-F238E27FC236}">
                <a16:creationId xmlns:a16="http://schemas.microsoft.com/office/drawing/2014/main" id="{D6928783-F443-7270-3301-B65F0E22311E}"/>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2424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8 is the final section.</a:t>
            </a:r>
          </a:p>
          <a:p>
            <a:endParaRPr lang="en-US"/>
          </a:p>
          <a:p>
            <a:r>
              <a:rPr lang="en-US"/>
              <a:t>Every year TEA prepares and publishes a  TAPR glossary.</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24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District's TAPR will be posted on the district's website within 2 weeks after this meeting.</a:t>
            </a:r>
          </a:p>
          <a:p>
            <a:r>
              <a:rPr lang="en-US"/>
              <a:t>Paper copies will also be available at the district's central office and on each campus in the district.</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5887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7fdb7c33d8_0_0: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27fdb7c33d8_0_0:notes"/>
          <p:cNvSpPr txBox="1">
            <a:spLocks noGrp="1"/>
          </p:cNvSpPr>
          <p:nvPr>
            <p:ph type="body" idx="1"/>
          </p:nvPr>
        </p:nvSpPr>
        <p:spPr>
          <a:xfrm>
            <a:off x="716620" y="4548457"/>
            <a:ext cx="5732827" cy="3721305"/>
          </a:xfrm>
          <a:prstGeom prst="rect">
            <a:avLst/>
          </a:prstGeom>
          <a:noFill/>
          <a:ln>
            <a:noFill/>
          </a:ln>
        </p:spPr>
        <p:txBody>
          <a:bodyPr spcFirstLastPara="1" wrap="square" lIns="95327" tIns="47664" rIns="95327" bIns="47664" anchor="t" anchorCtr="0">
            <a:noAutofit/>
          </a:bodyPr>
          <a:lstStyle/>
          <a:p>
            <a:pPr marL="0" indent="0"/>
            <a:endParaRPr/>
          </a:p>
        </p:txBody>
      </p:sp>
      <p:sp>
        <p:nvSpPr>
          <p:cNvPr id="621" name="Google Shape;621;g27fdb7c33d8_0_0:notes"/>
          <p:cNvSpPr txBox="1">
            <a:spLocks noGrp="1"/>
          </p:cNvSpPr>
          <p:nvPr>
            <p:ph type="sldNum" idx="12"/>
          </p:nvPr>
        </p:nvSpPr>
        <p:spPr>
          <a:xfrm>
            <a:off x="4059182" y="8977135"/>
            <a:ext cx="3105307" cy="474275"/>
          </a:xfrm>
          <a:prstGeom prst="rect">
            <a:avLst/>
          </a:prstGeom>
          <a:noFill/>
          <a:ln>
            <a:noFill/>
          </a:ln>
        </p:spPr>
        <p:txBody>
          <a:bodyPr spcFirstLastPara="1" wrap="square" lIns="95327" tIns="47664" rIns="95327" bIns="47664" anchor="b" anchorCtr="0">
            <a:noAutofit/>
          </a:bodyPr>
          <a:lstStyle/>
          <a:p>
            <a:pPr algn="r">
              <a:buClr>
                <a:srgbClr val="3C4743"/>
              </a:buClr>
              <a:buSzPts val="1200"/>
            </a:pPr>
            <a:fld id="{00000000-1234-1234-1234-123412341234}" type="slidenum">
              <a:rPr lang="en-US" sz="1200">
                <a:solidFill>
                  <a:srgbClr val="3C4743"/>
                </a:solidFill>
                <a:latin typeface="Calibri"/>
                <a:ea typeface="Calibri"/>
                <a:cs typeface="Calibri"/>
                <a:sym typeface="Calibri"/>
              </a:rPr>
              <a:pPr algn="r">
                <a:buClr>
                  <a:srgbClr val="3C4743"/>
                </a:buClr>
                <a:buSzPts val="1200"/>
              </a:pPr>
              <a:t>39</a:t>
            </a:fld>
            <a:endParaRPr sz="1200">
              <a:solidFill>
                <a:srgbClr val="3C4743"/>
              </a:solidFill>
              <a:latin typeface="Calibri"/>
              <a:ea typeface="Calibri"/>
              <a:cs typeface="Calibri"/>
              <a:sym typeface="Calibri"/>
            </a:endParaRPr>
          </a:p>
        </p:txBody>
      </p:sp>
    </p:spTree>
    <p:extLst>
      <p:ext uri="{BB962C8B-B14F-4D97-AF65-F5344CB8AC3E}">
        <p14:creationId xmlns:p14="http://schemas.microsoft.com/office/powerpoint/2010/main" val="416807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The cover page of the TAPR usually provides information regarding ratings, however, Ratings for the 23-24 school year are pending.  This year the cover sheet provides the district or campus name and number.  The district cover page includes Special Education Determination Status Meets Requirements</a:t>
            </a:r>
          </a:p>
          <a:p>
            <a:pPr marL="0" indent="0"/>
            <a:endParaRPr lang="en-US" dirty="0"/>
          </a:p>
          <a:p>
            <a:pPr marL="0" indent="0"/>
            <a:r>
              <a:rPr lang="en-US" dirty="0"/>
              <a:t>This is an improvement in the area of Special Education because the district was Needs Intervention for the 22-23 school year.</a:t>
            </a:r>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26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83EEA1A-1E44-3CE1-A597-7BB51F6FAC4A}"/>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5D20364C-2FB4-E66F-69F0-65F0B7B03003}"/>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a:t>We have covered results from STAAR and EOC previously.  The TAPR allows districts to compare results across state and region as well.  This comparison represents all grades and all subjects.  It is important to point out the STAAR assessment had significant changes in the last year.</a:t>
            </a:r>
          </a:p>
          <a:p>
            <a:pPr marL="0" indent="0"/>
            <a:endParaRPr/>
          </a:p>
        </p:txBody>
      </p:sp>
      <p:sp>
        <p:nvSpPr>
          <p:cNvPr id="234" name="Google Shape;234;p6:notes">
            <a:extLst>
              <a:ext uri="{FF2B5EF4-FFF2-40B4-BE49-F238E27FC236}">
                <a16:creationId xmlns:a16="http://schemas.microsoft.com/office/drawing/2014/main" id="{99F1D812-866D-3538-213B-BC1B4F60C07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662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6B9798C2-4EC5-3E4F-468B-C633EE9A8071}"/>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8C44B694-C01D-6545-C5F1-0201C9DE8725}"/>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a:t>Reading STAAR also included writing elements for all grades.</a:t>
            </a:r>
            <a:endParaRPr/>
          </a:p>
        </p:txBody>
      </p:sp>
      <p:sp>
        <p:nvSpPr>
          <p:cNvPr id="234" name="Google Shape;234;p6:notes">
            <a:extLst>
              <a:ext uri="{FF2B5EF4-FFF2-40B4-BE49-F238E27FC236}">
                <a16:creationId xmlns:a16="http://schemas.microsoft.com/office/drawing/2014/main" id="{4E13CC1B-53AD-5CFF-43F4-8400A5724E50}"/>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172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4B2C9368-7DC6-0108-3A07-71C9C99D9376}"/>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0C557663-04BA-4683-D554-132DE6B58437}"/>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a:t>Math STAAR included different item types.</a:t>
            </a:r>
            <a:endParaRPr/>
          </a:p>
        </p:txBody>
      </p:sp>
      <p:sp>
        <p:nvSpPr>
          <p:cNvPr id="234" name="Google Shape;234;p6:notes">
            <a:extLst>
              <a:ext uri="{FF2B5EF4-FFF2-40B4-BE49-F238E27FC236}">
                <a16:creationId xmlns:a16="http://schemas.microsoft.com/office/drawing/2014/main" id="{558B691F-54EA-0F61-0B74-22FA6E33ABA7}"/>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779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43295B7-F8E8-EA23-7E84-1129D00153C4}"/>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82D03E3D-4B4E-7715-7484-6A697A26F090}"/>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ED2825-DDDA-6F30-9DE2-76CA78B822A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859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6FD5619-7F95-56D7-4D16-30DE9DDA1148}"/>
            </a:ext>
          </a:extLst>
        </p:cNvPr>
        <p:cNvGrpSpPr/>
        <p:nvPr/>
      </p:nvGrpSpPr>
      <p:grpSpPr>
        <a:xfrm>
          <a:off x="0" y="0"/>
          <a:ext cx="0" cy="0"/>
          <a:chOff x="0" y="0"/>
          <a:chExt cx="0" cy="0"/>
        </a:xfrm>
      </p:grpSpPr>
      <p:sp>
        <p:nvSpPr>
          <p:cNvPr id="233" name="Google Shape;233;p6:notes">
            <a:extLst>
              <a:ext uri="{FF2B5EF4-FFF2-40B4-BE49-F238E27FC236}">
                <a16:creationId xmlns:a16="http://schemas.microsoft.com/office/drawing/2014/main" id="{7A00F174-F881-19F8-4EB2-7AFBFD559BE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234" name="Google Shape;234;p6:notes">
            <a:extLst>
              <a:ext uri="{FF2B5EF4-FFF2-40B4-BE49-F238E27FC236}">
                <a16:creationId xmlns:a16="http://schemas.microsoft.com/office/drawing/2014/main" id="{F6DF76B0-B1A1-6FC8-C9DA-C57A69A3033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111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97" name="Google Shape;97;p1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15"/>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5"/>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AB8888"/>
                </a:solidFill>
              </a:defRPr>
            </a:lvl2pPr>
            <a:lvl3pPr lvl="2" algn="ctr">
              <a:lnSpc>
                <a:spcPct val="100000"/>
              </a:lnSpc>
              <a:spcBef>
                <a:spcPts val="600"/>
              </a:spcBef>
              <a:spcAft>
                <a:spcPts val="0"/>
              </a:spcAft>
              <a:buSzPts val="1288"/>
              <a:buNone/>
              <a:defRPr>
                <a:solidFill>
                  <a:srgbClr val="AB8888"/>
                </a:solidFill>
              </a:defRPr>
            </a:lvl3pPr>
            <a:lvl4pPr lvl="3" algn="ctr">
              <a:lnSpc>
                <a:spcPct val="100000"/>
              </a:lnSpc>
              <a:spcBef>
                <a:spcPts val="600"/>
              </a:spcBef>
              <a:spcAft>
                <a:spcPts val="0"/>
              </a:spcAft>
              <a:buSzPts val="1104"/>
              <a:buNone/>
              <a:defRPr>
                <a:solidFill>
                  <a:srgbClr val="AB8888"/>
                </a:solidFill>
              </a:defRPr>
            </a:lvl4pPr>
            <a:lvl5pPr lvl="4" algn="ctr">
              <a:lnSpc>
                <a:spcPct val="100000"/>
              </a:lnSpc>
              <a:spcBef>
                <a:spcPts val="600"/>
              </a:spcBef>
              <a:spcAft>
                <a:spcPts val="0"/>
              </a:spcAft>
              <a:buSzPts val="1104"/>
              <a:buNone/>
              <a:defRPr>
                <a:solidFill>
                  <a:srgbClr val="AB8888"/>
                </a:solidFill>
              </a:defRPr>
            </a:lvl5pPr>
            <a:lvl6pPr lvl="5" algn="ctr">
              <a:lnSpc>
                <a:spcPct val="100000"/>
              </a:lnSpc>
              <a:spcBef>
                <a:spcPts val="600"/>
              </a:spcBef>
              <a:spcAft>
                <a:spcPts val="0"/>
              </a:spcAft>
              <a:buSzPts val="1104"/>
              <a:buNone/>
              <a:defRPr>
                <a:solidFill>
                  <a:srgbClr val="AB8888"/>
                </a:solidFill>
              </a:defRPr>
            </a:lvl6pPr>
            <a:lvl7pPr lvl="6" algn="ctr">
              <a:lnSpc>
                <a:spcPct val="100000"/>
              </a:lnSpc>
              <a:spcBef>
                <a:spcPts val="600"/>
              </a:spcBef>
              <a:spcAft>
                <a:spcPts val="0"/>
              </a:spcAft>
              <a:buSzPts val="1104"/>
              <a:buNone/>
              <a:defRPr>
                <a:solidFill>
                  <a:srgbClr val="AB8888"/>
                </a:solidFill>
              </a:defRPr>
            </a:lvl7pPr>
            <a:lvl8pPr lvl="7" algn="ctr">
              <a:lnSpc>
                <a:spcPct val="100000"/>
              </a:lnSpc>
              <a:spcBef>
                <a:spcPts val="600"/>
              </a:spcBef>
              <a:spcAft>
                <a:spcPts val="0"/>
              </a:spcAft>
              <a:buSzPts val="1104"/>
              <a:buNone/>
              <a:defRPr>
                <a:solidFill>
                  <a:srgbClr val="AB8888"/>
                </a:solidFill>
              </a:defRPr>
            </a:lvl8pPr>
            <a:lvl9pPr lvl="8" algn="ctr">
              <a:lnSpc>
                <a:spcPct val="100000"/>
              </a:lnSpc>
              <a:spcBef>
                <a:spcPts val="600"/>
              </a:spcBef>
              <a:spcAft>
                <a:spcPts val="600"/>
              </a:spcAft>
              <a:buSzPts val="1104"/>
              <a:buNone/>
              <a:defRPr>
                <a:solidFill>
                  <a:srgbClr val="AB8888"/>
                </a:solidFill>
              </a:defRPr>
            </a:lvl9pPr>
          </a:lstStyle>
          <a:p>
            <a:endParaRPr/>
          </a:p>
        </p:txBody>
      </p:sp>
      <p:sp>
        <p:nvSpPr>
          <p:cNvPr id="104" name="Google Shape;104;p15"/>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D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6"/>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6"/>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AB8888"/>
                </a:solidFill>
              </a:defRPr>
            </a:lvl2pPr>
            <a:lvl3pPr marL="1371600" lvl="2" indent="-228600" algn="l">
              <a:lnSpc>
                <a:spcPct val="100000"/>
              </a:lnSpc>
              <a:spcBef>
                <a:spcPts val="600"/>
              </a:spcBef>
              <a:spcAft>
                <a:spcPts val="0"/>
              </a:spcAft>
              <a:buSzPts val="1472"/>
              <a:buNone/>
              <a:defRPr sz="1600">
                <a:solidFill>
                  <a:srgbClr val="AB8888"/>
                </a:solidFill>
              </a:defRPr>
            </a:lvl3pPr>
            <a:lvl4pPr marL="1828800" lvl="3" indent="-228600" algn="l">
              <a:lnSpc>
                <a:spcPct val="100000"/>
              </a:lnSpc>
              <a:spcBef>
                <a:spcPts val="600"/>
              </a:spcBef>
              <a:spcAft>
                <a:spcPts val="0"/>
              </a:spcAft>
              <a:buSzPts val="1288"/>
              <a:buNone/>
              <a:defRPr sz="1400">
                <a:solidFill>
                  <a:srgbClr val="AB8888"/>
                </a:solidFill>
              </a:defRPr>
            </a:lvl4pPr>
            <a:lvl5pPr marL="2286000" lvl="4" indent="-228600" algn="l">
              <a:lnSpc>
                <a:spcPct val="100000"/>
              </a:lnSpc>
              <a:spcBef>
                <a:spcPts val="600"/>
              </a:spcBef>
              <a:spcAft>
                <a:spcPts val="0"/>
              </a:spcAft>
              <a:buSzPts val="1288"/>
              <a:buNone/>
              <a:defRPr sz="1400">
                <a:solidFill>
                  <a:srgbClr val="AB8888"/>
                </a:solidFill>
              </a:defRPr>
            </a:lvl5pPr>
            <a:lvl6pPr marL="2743200" lvl="5" indent="-228600" algn="l">
              <a:lnSpc>
                <a:spcPct val="100000"/>
              </a:lnSpc>
              <a:spcBef>
                <a:spcPts val="600"/>
              </a:spcBef>
              <a:spcAft>
                <a:spcPts val="0"/>
              </a:spcAft>
              <a:buSzPts val="1288"/>
              <a:buNone/>
              <a:defRPr sz="1400">
                <a:solidFill>
                  <a:srgbClr val="AB8888"/>
                </a:solidFill>
              </a:defRPr>
            </a:lvl6pPr>
            <a:lvl7pPr marL="3200400" lvl="6" indent="-228600" algn="l">
              <a:lnSpc>
                <a:spcPct val="100000"/>
              </a:lnSpc>
              <a:spcBef>
                <a:spcPts val="600"/>
              </a:spcBef>
              <a:spcAft>
                <a:spcPts val="0"/>
              </a:spcAft>
              <a:buSzPts val="1288"/>
              <a:buNone/>
              <a:defRPr sz="1400">
                <a:solidFill>
                  <a:srgbClr val="AB8888"/>
                </a:solidFill>
              </a:defRPr>
            </a:lvl7pPr>
            <a:lvl8pPr marL="3657600" lvl="7" indent="-228600" algn="l">
              <a:lnSpc>
                <a:spcPct val="100000"/>
              </a:lnSpc>
              <a:spcBef>
                <a:spcPts val="600"/>
              </a:spcBef>
              <a:spcAft>
                <a:spcPts val="0"/>
              </a:spcAft>
              <a:buSzPts val="1288"/>
              <a:buNone/>
              <a:defRPr sz="1400">
                <a:solidFill>
                  <a:srgbClr val="AB8888"/>
                </a:solidFill>
              </a:defRPr>
            </a:lvl8pPr>
            <a:lvl9pPr marL="4114800" lvl="8" indent="-228600" algn="l">
              <a:lnSpc>
                <a:spcPct val="100000"/>
              </a:lnSpc>
              <a:spcBef>
                <a:spcPts val="600"/>
              </a:spcBef>
              <a:spcAft>
                <a:spcPts val="600"/>
              </a:spcAft>
              <a:buSzPts val="1288"/>
              <a:buNone/>
              <a:defRPr sz="1400">
                <a:solidFill>
                  <a:srgbClr val="AB8888"/>
                </a:solidFill>
              </a:defRPr>
            </a:lvl9pPr>
          </a:lstStyle>
          <a:p>
            <a:endParaRPr/>
          </a:p>
        </p:txBody>
      </p:sp>
      <p:sp>
        <p:nvSpPr>
          <p:cNvPr id="111" name="Google Shape;111;p1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D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1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7"/>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18" name="Google Shape;118;p17"/>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19" name="Google Shape;119;p1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18"/>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8"/>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8"/>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126" name="Google Shape;126;p18"/>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27" name="Google Shape;127;p18"/>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128" name="Google Shape;128;p18"/>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29" name="Google Shape;129;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19"/>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9"/>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21"/>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1"/>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DF0000"/>
              </a:buClr>
              <a:buSzPts val="2000"/>
              <a:buFont typeface="Gill Sans"/>
              <a:buNone/>
              <a:defRPr sz="2000" b="0">
                <a:solidFill>
                  <a:srgbClr val="D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1"/>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146" name="Google Shape;146;p21"/>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47" name="Google Shape;147;p2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D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2"/>
          <p:cNvSpPr>
            <a:spLocks noGrp="1"/>
          </p:cNvSpPr>
          <p:nvPr>
            <p:ph type="pic" idx="2"/>
          </p:nvPr>
        </p:nvSpPr>
        <p:spPr>
          <a:xfrm>
            <a:off x="447817" y="599725"/>
            <a:ext cx="11290859" cy="3557252"/>
          </a:xfrm>
          <a:prstGeom prst="rect">
            <a:avLst/>
          </a:prstGeom>
          <a:noFill/>
          <a:ln>
            <a:noFill/>
          </a:ln>
        </p:spPr>
      </p:sp>
      <p:sp>
        <p:nvSpPr>
          <p:cNvPr id="153" name="Google Shape;153;p22"/>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54" name="Google Shape;154;p2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3"/>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22072" algn="l">
              <a:lnSpc>
                <a:spcPct val="100000"/>
              </a:lnSpc>
              <a:spcBef>
                <a:spcPts val="600"/>
              </a:spcBef>
              <a:spcAft>
                <a:spcPts val="0"/>
              </a:spcAft>
              <a:buSzPts val="1472"/>
              <a:buChar char="◼"/>
              <a:defRPr/>
            </a:lvl2pPr>
            <a:lvl3pPr marL="1371600" lvl="2" indent="-310388" algn="l">
              <a:lnSpc>
                <a:spcPct val="100000"/>
              </a:lnSpc>
              <a:spcBef>
                <a:spcPts val="600"/>
              </a:spcBef>
              <a:spcAft>
                <a:spcPts val="0"/>
              </a:spcAft>
              <a:buSzPts val="1288"/>
              <a:buChar char="◼"/>
              <a:defRPr/>
            </a:lvl3pPr>
            <a:lvl4pPr marL="1828800" lvl="3" indent="-298703" algn="l">
              <a:lnSpc>
                <a:spcPct val="100000"/>
              </a:lnSpc>
              <a:spcBef>
                <a:spcPts val="600"/>
              </a:spcBef>
              <a:spcAft>
                <a:spcPts val="0"/>
              </a:spcAft>
              <a:buSzPts val="1104"/>
              <a:buChar char="◼"/>
              <a:defRPr/>
            </a:lvl4pPr>
            <a:lvl5pPr marL="2286000" lvl="4" indent="-298704" algn="l">
              <a:lnSpc>
                <a:spcPct val="100000"/>
              </a:lnSpc>
              <a:spcBef>
                <a:spcPts val="600"/>
              </a:spcBef>
              <a:spcAft>
                <a:spcPts val="0"/>
              </a:spcAft>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61" name="Google Shape;161;p2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p24"/>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4"/>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4"/>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68" name="Google Shape;168;p24"/>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D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4"/>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4"/>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F0000"/>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739752" y="51993"/>
            <a:ext cx="10515600" cy="132556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500000"/>
              </a:buClr>
              <a:buSzPts val="5400"/>
              <a:buFont typeface="Arial"/>
              <a:buNone/>
              <a:defRPr sz="5400" b="1" i="1">
                <a:solidFill>
                  <a:srgbClr val="50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5"/>
          <p:cNvSpPr txBox="1">
            <a:spLocks noGrp="1"/>
          </p:cNvSpPr>
          <p:nvPr>
            <p:ph type="body" idx="1"/>
          </p:nvPr>
        </p:nvSpPr>
        <p:spPr>
          <a:xfrm>
            <a:off x="2717138" y="2457806"/>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cxnSp>
        <p:nvCxnSpPr>
          <p:cNvPr id="174" name="Google Shape;174;p25"/>
          <p:cNvCxnSpPr/>
          <p:nvPr/>
        </p:nvCxnSpPr>
        <p:spPr>
          <a:xfrm>
            <a:off x="0" y="1028432"/>
            <a:ext cx="11353800" cy="0"/>
          </a:xfrm>
          <a:prstGeom prst="straightConnector1">
            <a:avLst/>
          </a:prstGeom>
          <a:noFill/>
          <a:ln w="79375" cap="flat" cmpd="sng">
            <a:solidFill>
              <a:srgbClr val="730000"/>
            </a:solidFill>
            <a:prstDash val="solid"/>
            <a:round/>
            <a:headEnd type="none" w="sm" len="sm"/>
            <a:tailEnd type="none" w="sm" len="sm"/>
          </a:ln>
        </p:spPr>
      </p:cxnSp>
      <p:sp>
        <p:nvSpPr>
          <p:cNvPr id="175" name="Google Shape;175;p25"/>
          <p:cNvSpPr txBox="1">
            <a:spLocks noGrp="1"/>
          </p:cNvSpPr>
          <p:nvPr>
            <p:ph type="body" idx="2"/>
          </p:nvPr>
        </p:nvSpPr>
        <p:spPr>
          <a:xfrm>
            <a:off x="2717138" y="3853231"/>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76" name="Google Shape;176;p25"/>
          <p:cNvSpPr txBox="1">
            <a:spLocks noGrp="1"/>
          </p:cNvSpPr>
          <p:nvPr>
            <p:ph type="body" idx="3"/>
          </p:nvPr>
        </p:nvSpPr>
        <p:spPr>
          <a:xfrm>
            <a:off x="2717138" y="5378666"/>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77" name="Google Shape;177;p25"/>
          <p:cNvSpPr/>
          <p:nvPr/>
        </p:nvSpPr>
        <p:spPr>
          <a:xfrm>
            <a:off x="0" y="1239449"/>
            <a:ext cx="11255352" cy="985367"/>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178" name="Google Shape;178;p25"/>
          <p:cNvPicPr preferRelativeResize="0"/>
          <p:nvPr/>
        </p:nvPicPr>
        <p:blipFill rotWithShape="1">
          <a:blip r:embed="rId2">
            <a:alphaModFix/>
          </a:blip>
          <a:srcRect/>
          <a:stretch/>
        </p:blipFill>
        <p:spPr>
          <a:xfrm>
            <a:off x="10692472" y="207836"/>
            <a:ext cx="978920" cy="1214964"/>
          </a:xfrm>
          <a:prstGeom prst="rect">
            <a:avLst/>
          </a:prstGeom>
          <a:noFill/>
          <a:ln>
            <a:noFill/>
          </a:ln>
        </p:spPr>
      </p:pic>
      <p:sp>
        <p:nvSpPr>
          <p:cNvPr id="179" name="Google Shape;179;p25"/>
          <p:cNvSpPr txBox="1">
            <a:spLocks noGrp="1"/>
          </p:cNvSpPr>
          <p:nvPr>
            <p:ph type="body" idx="4"/>
          </p:nvPr>
        </p:nvSpPr>
        <p:spPr>
          <a:xfrm>
            <a:off x="838200" y="1292788"/>
            <a:ext cx="10120576" cy="83911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520"/>
              </a:spcBef>
              <a:spcAft>
                <a:spcPts val="0"/>
              </a:spcAft>
              <a:buSzPts val="2392"/>
              <a:buFont typeface="Gill Sans"/>
              <a:buNone/>
              <a:defRPr sz="2600" b="1" i="1"/>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0"/>
        <p:cNvGrpSpPr/>
        <p:nvPr/>
      </p:nvGrpSpPr>
      <p:grpSpPr>
        <a:xfrm>
          <a:off x="0" y="0"/>
          <a:ext cx="0" cy="0"/>
          <a:chOff x="0" y="0"/>
          <a:chExt cx="0" cy="0"/>
        </a:xfrm>
      </p:grpSpPr>
      <p:sp>
        <p:nvSpPr>
          <p:cNvPr id="181" name="Google Shape;181;p26"/>
          <p:cNvSpPr txBox="1">
            <a:spLocks noGrp="1"/>
          </p:cNvSpPr>
          <p:nvPr>
            <p:ph type="body" idx="1"/>
          </p:nvPr>
        </p:nvSpPr>
        <p:spPr>
          <a:xfrm>
            <a:off x="2717138" y="2457806"/>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82" name="Google Shape;182;p26"/>
          <p:cNvSpPr txBox="1">
            <a:spLocks noGrp="1"/>
          </p:cNvSpPr>
          <p:nvPr>
            <p:ph type="body" idx="2"/>
          </p:nvPr>
        </p:nvSpPr>
        <p:spPr>
          <a:xfrm>
            <a:off x="2717138" y="3853231"/>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83" name="Google Shape;183;p26"/>
          <p:cNvSpPr txBox="1">
            <a:spLocks noGrp="1"/>
          </p:cNvSpPr>
          <p:nvPr>
            <p:ph type="body" idx="3"/>
          </p:nvPr>
        </p:nvSpPr>
        <p:spPr>
          <a:xfrm>
            <a:off x="2717138" y="5378666"/>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cxnSp>
        <p:nvCxnSpPr>
          <p:cNvPr id="184" name="Google Shape;184;p26"/>
          <p:cNvCxnSpPr/>
          <p:nvPr/>
        </p:nvCxnSpPr>
        <p:spPr>
          <a:xfrm>
            <a:off x="838200" y="1052442"/>
            <a:ext cx="11353800" cy="0"/>
          </a:xfrm>
          <a:prstGeom prst="straightConnector1">
            <a:avLst/>
          </a:prstGeom>
          <a:noFill/>
          <a:ln w="79375" cap="flat" cmpd="sng">
            <a:solidFill>
              <a:srgbClr val="730000"/>
            </a:solidFill>
            <a:prstDash val="solid"/>
            <a:round/>
            <a:headEnd type="none" w="sm" len="sm"/>
            <a:tailEnd type="none" w="sm" len="sm"/>
          </a:ln>
        </p:spPr>
      </p:cxnSp>
      <p:pic>
        <p:nvPicPr>
          <p:cNvPr id="185" name="Google Shape;185;p26"/>
          <p:cNvPicPr preferRelativeResize="0"/>
          <p:nvPr/>
        </p:nvPicPr>
        <p:blipFill rotWithShape="1">
          <a:blip r:embed="rId2">
            <a:alphaModFix/>
          </a:blip>
          <a:srcRect/>
          <a:stretch/>
        </p:blipFill>
        <p:spPr>
          <a:xfrm>
            <a:off x="348740" y="231846"/>
            <a:ext cx="978920" cy="1214964"/>
          </a:xfrm>
          <a:prstGeom prst="rect">
            <a:avLst/>
          </a:prstGeom>
          <a:noFill/>
          <a:ln>
            <a:noFill/>
          </a:ln>
        </p:spPr>
      </p:pic>
      <p:sp>
        <p:nvSpPr>
          <p:cNvPr id="186" name="Google Shape;186;p26"/>
          <p:cNvSpPr/>
          <p:nvPr/>
        </p:nvSpPr>
        <p:spPr>
          <a:xfrm>
            <a:off x="1352689" y="1239449"/>
            <a:ext cx="10839311" cy="985367"/>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87" name="Google Shape;187;p26"/>
          <p:cNvSpPr txBox="1">
            <a:spLocks noGrp="1"/>
          </p:cNvSpPr>
          <p:nvPr>
            <p:ph type="body" idx="4"/>
          </p:nvPr>
        </p:nvSpPr>
        <p:spPr>
          <a:xfrm>
            <a:off x="1487014" y="1292788"/>
            <a:ext cx="10120576" cy="83911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520"/>
              </a:spcBef>
              <a:spcAft>
                <a:spcPts val="0"/>
              </a:spcAft>
              <a:buSzPts val="2392"/>
              <a:buFont typeface="Gill Sans"/>
              <a:buNone/>
              <a:defRPr sz="2600" b="1" i="1"/>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88" name="Google Shape;188;p26"/>
          <p:cNvSpPr txBox="1">
            <a:spLocks noGrp="1"/>
          </p:cNvSpPr>
          <p:nvPr>
            <p:ph type="title"/>
          </p:nvPr>
        </p:nvSpPr>
        <p:spPr>
          <a:xfrm>
            <a:off x="1487014" y="51993"/>
            <a:ext cx="10120576" cy="1325563"/>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rgbClr val="500000"/>
              </a:buClr>
              <a:buSzPts val="5400"/>
              <a:buFont typeface="Arial"/>
              <a:buNone/>
              <a:defRPr sz="5400" b="1" i="1">
                <a:solidFill>
                  <a:srgbClr val="50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89"/>
        <p:cNvGrpSpPr/>
        <p:nvPr/>
      </p:nvGrpSpPr>
      <p:grpSpPr>
        <a:xfrm>
          <a:off x="0" y="0"/>
          <a:ext cx="0" cy="0"/>
          <a:chOff x="0" y="0"/>
          <a:chExt cx="0" cy="0"/>
        </a:xfrm>
      </p:grpSpPr>
      <p:sp>
        <p:nvSpPr>
          <p:cNvPr id="190" name="Google Shape;190;p27"/>
          <p:cNvSpPr txBox="1">
            <a:spLocks noGrp="1"/>
          </p:cNvSpPr>
          <p:nvPr>
            <p:ph type="body" idx="1"/>
          </p:nvPr>
        </p:nvSpPr>
        <p:spPr>
          <a:xfrm>
            <a:off x="2717138" y="2137432"/>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91" name="Google Shape;191;p27"/>
          <p:cNvSpPr txBox="1">
            <a:spLocks noGrp="1"/>
          </p:cNvSpPr>
          <p:nvPr>
            <p:ph type="body" idx="2"/>
          </p:nvPr>
        </p:nvSpPr>
        <p:spPr>
          <a:xfrm>
            <a:off x="2717138" y="3532857"/>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92" name="Google Shape;192;p27"/>
          <p:cNvSpPr txBox="1">
            <a:spLocks noGrp="1"/>
          </p:cNvSpPr>
          <p:nvPr>
            <p:ph type="body" idx="3"/>
          </p:nvPr>
        </p:nvSpPr>
        <p:spPr>
          <a:xfrm>
            <a:off x="2717138" y="5058292"/>
            <a:ext cx="7641612" cy="1069518"/>
          </a:xfrm>
          <a:prstGeom prst="rect">
            <a:avLst/>
          </a:prstGeom>
          <a:noFill/>
          <a:ln>
            <a:noFill/>
          </a:ln>
        </p:spPr>
        <p:txBody>
          <a:bodyPr spcFirstLastPara="1" wrap="square" lIns="91425" tIns="45700" rIns="91425" bIns="45700" anchor="ctr" anchorCtr="0">
            <a:noAutofit/>
          </a:bodyPr>
          <a:lstStyle>
            <a:lvl1pPr marL="457200" lvl="0" indent="-357124" algn="l">
              <a:lnSpc>
                <a:spcPct val="100000"/>
              </a:lnSpc>
              <a:spcBef>
                <a:spcPts val="440"/>
              </a:spcBef>
              <a:spcAft>
                <a:spcPts val="0"/>
              </a:spcAft>
              <a:buSzPts val="2024"/>
              <a:buChar char="◼"/>
              <a:defRPr sz="2200"/>
            </a:lvl1pPr>
            <a:lvl2pPr marL="914400" lvl="1" indent="-345440" algn="l">
              <a:lnSpc>
                <a:spcPct val="100000"/>
              </a:lnSpc>
              <a:spcBef>
                <a:spcPts val="600"/>
              </a:spcBef>
              <a:spcAft>
                <a:spcPts val="0"/>
              </a:spcAft>
              <a:buSzPts val="1840"/>
              <a:buChar char="◼"/>
              <a:defRPr sz="2000"/>
            </a:lvl2pPr>
            <a:lvl3pPr marL="1371600" lvl="2" indent="-333756" algn="l">
              <a:lnSpc>
                <a:spcPct val="100000"/>
              </a:lnSpc>
              <a:spcBef>
                <a:spcPts val="600"/>
              </a:spcBef>
              <a:spcAft>
                <a:spcPts val="0"/>
              </a:spcAft>
              <a:buSzPts val="1656"/>
              <a:buChar char="◼"/>
              <a:defRPr sz="1800"/>
            </a:lvl3pPr>
            <a:lvl4pPr marL="1828800" lvl="3" indent="-322072" algn="l">
              <a:lnSpc>
                <a:spcPct val="100000"/>
              </a:lnSpc>
              <a:spcBef>
                <a:spcPts val="600"/>
              </a:spcBef>
              <a:spcAft>
                <a:spcPts val="0"/>
              </a:spcAft>
              <a:buSzPts val="1472"/>
              <a:buChar char="◼"/>
              <a:defRPr sz="1600"/>
            </a:lvl4pPr>
            <a:lvl5pPr marL="2286000" lvl="4" indent="-322072" algn="l">
              <a:lnSpc>
                <a:spcPct val="100000"/>
              </a:lnSpc>
              <a:spcBef>
                <a:spcPts val="600"/>
              </a:spcBef>
              <a:spcAft>
                <a:spcPts val="0"/>
              </a:spcAft>
              <a:buSzPts val="1472"/>
              <a:buChar char="◼"/>
              <a:defRPr sz="16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cxnSp>
        <p:nvCxnSpPr>
          <p:cNvPr id="193" name="Google Shape;193;p27"/>
          <p:cNvCxnSpPr/>
          <p:nvPr/>
        </p:nvCxnSpPr>
        <p:spPr>
          <a:xfrm>
            <a:off x="838200" y="1052442"/>
            <a:ext cx="11353800" cy="0"/>
          </a:xfrm>
          <a:prstGeom prst="straightConnector1">
            <a:avLst/>
          </a:prstGeom>
          <a:noFill/>
          <a:ln w="79375" cap="flat" cmpd="sng">
            <a:solidFill>
              <a:srgbClr val="730000"/>
            </a:solidFill>
            <a:prstDash val="solid"/>
            <a:round/>
            <a:headEnd type="none" w="sm" len="sm"/>
            <a:tailEnd type="none" w="sm" len="sm"/>
          </a:ln>
        </p:spPr>
      </p:cxnSp>
      <p:pic>
        <p:nvPicPr>
          <p:cNvPr id="194" name="Google Shape;194;p27"/>
          <p:cNvPicPr preferRelativeResize="0"/>
          <p:nvPr/>
        </p:nvPicPr>
        <p:blipFill rotWithShape="1">
          <a:blip r:embed="rId2">
            <a:alphaModFix/>
          </a:blip>
          <a:srcRect/>
          <a:stretch/>
        </p:blipFill>
        <p:spPr>
          <a:xfrm>
            <a:off x="348740" y="231846"/>
            <a:ext cx="978920" cy="1214964"/>
          </a:xfrm>
          <a:prstGeom prst="rect">
            <a:avLst/>
          </a:prstGeom>
          <a:noFill/>
          <a:ln>
            <a:noFill/>
          </a:ln>
        </p:spPr>
      </p:pic>
      <p:sp>
        <p:nvSpPr>
          <p:cNvPr id="195" name="Google Shape;195;p27"/>
          <p:cNvSpPr txBox="1">
            <a:spLocks noGrp="1"/>
          </p:cNvSpPr>
          <p:nvPr>
            <p:ph type="title"/>
          </p:nvPr>
        </p:nvSpPr>
        <p:spPr>
          <a:xfrm>
            <a:off x="1487014" y="51993"/>
            <a:ext cx="10120576" cy="1325563"/>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rgbClr val="500000"/>
              </a:buClr>
              <a:buSzPts val="5400"/>
              <a:buFont typeface="Arial"/>
              <a:buNone/>
              <a:defRPr sz="5400" b="1" i="1">
                <a:solidFill>
                  <a:srgbClr val="50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87" name="Google Shape;87;p1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88" name="Google Shape;88;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89" name="Google Shape;89;p1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13"/>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rptsvr1.tea.texas.gov/cgi/sas/broker?_service=marykay&amp;_service=appserv&amp;_debug=0&amp;_program=sfadhoc.actual_report_2023.sas&amp;who_box=&amp;who_list=070911" TargetMode="External"/><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rptsvr1.tea.texas.gov/school.finance/forecasting/financial_reports/2223_new_camp_actual.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65"/>
          <p:cNvPicPr preferRelativeResize="0"/>
          <p:nvPr/>
        </p:nvPicPr>
        <p:blipFill rotWithShape="1">
          <a:blip r:embed="rId3">
            <a:alphaModFix/>
          </a:blip>
          <a:srcRect/>
          <a:stretch/>
        </p:blipFill>
        <p:spPr>
          <a:xfrm>
            <a:off x="1447" y="0"/>
            <a:ext cx="12721588" cy="6858000"/>
          </a:xfrm>
          <a:prstGeom prst="rect">
            <a:avLst/>
          </a:prstGeom>
          <a:noFill/>
          <a:ln>
            <a:noFill/>
          </a:ln>
        </p:spPr>
      </p:pic>
      <p:pic>
        <p:nvPicPr>
          <p:cNvPr id="624" name="Google Shape;624;p65"/>
          <p:cNvPicPr preferRelativeResize="0"/>
          <p:nvPr/>
        </p:nvPicPr>
        <p:blipFill rotWithShape="1">
          <a:blip r:embed="rId4">
            <a:alphaModFix/>
          </a:blip>
          <a:srcRect/>
          <a:stretch/>
        </p:blipFill>
        <p:spPr>
          <a:xfrm>
            <a:off x="11544185" y="4640925"/>
            <a:ext cx="1009051" cy="1247267"/>
          </a:xfrm>
          <a:prstGeom prst="rect">
            <a:avLst/>
          </a:prstGeom>
          <a:noFill/>
          <a:ln>
            <a:noFill/>
          </a:ln>
        </p:spPr>
      </p:pic>
      <p:sp>
        <p:nvSpPr>
          <p:cNvPr id="625" name="Google Shape;625;p65"/>
          <p:cNvSpPr txBox="1"/>
          <p:nvPr/>
        </p:nvSpPr>
        <p:spPr>
          <a:xfrm>
            <a:off x="6545174" y="5888800"/>
            <a:ext cx="6369506" cy="1615787"/>
          </a:xfrm>
          <a:prstGeom prst="rect">
            <a:avLst/>
          </a:prstGeom>
          <a:noFill/>
          <a:ln>
            <a:noFill/>
          </a:ln>
        </p:spPr>
        <p:txBody>
          <a:bodyPr spcFirstLastPara="1" wrap="square" lIns="91425" tIns="45700" rIns="91425" bIns="45700" anchor="t" anchorCtr="0">
            <a:spAutoFit/>
          </a:bodyPr>
          <a:lstStyle/>
          <a:p>
            <a:r>
              <a:rPr lang="en-US" sz="2800" dirty="0">
                <a:solidFill>
                  <a:schemeClr val="lt1"/>
                </a:solidFill>
                <a:latin typeface="Calibri"/>
                <a:ea typeface="Calibri"/>
                <a:cs typeface="Calibri"/>
                <a:sym typeface="Gill Sans"/>
              </a:rPr>
              <a:t>2023-2024 ROISD TAPR/Annual Report</a:t>
            </a:r>
          </a:p>
          <a:p>
            <a:r>
              <a:rPr lang="en-US" sz="2800" dirty="0">
                <a:solidFill>
                  <a:schemeClr val="lt1"/>
                </a:solidFill>
                <a:latin typeface="Calibri"/>
                <a:ea typeface="Calibri"/>
                <a:cs typeface="Calibri"/>
                <a:sym typeface="Gill Sans"/>
              </a:rPr>
              <a:t>Public Presentation March 24, 2025</a:t>
            </a:r>
            <a:endParaRPr lang="en-US" sz="2800" dirty="0">
              <a:solidFill>
                <a:schemeClr val="lt1"/>
              </a:solidFill>
              <a:latin typeface="Calibri"/>
              <a:ea typeface="Calibri"/>
              <a:cs typeface="Calibri"/>
            </a:endParaRPr>
          </a:p>
          <a:p>
            <a:pPr marL="0" marR="0" lvl="0" indent="0" algn="ctr">
              <a:lnSpc>
                <a:spcPct val="100000"/>
              </a:lnSpc>
              <a:spcBef>
                <a:spcPts val="0"/>
              </a:spcBef>
              <a:spcAft>
                <a:spcPts val="0"/>
              </a:spcAft>
              <a:buSzPts val="6600"/>
              <a:buFont typeface="Eater"/>
              <a:buNone/>
            </a:pPr>
            <a:endParaRPr lang="en-US" sz="4300" u="none" strike="noStrike" cap="none" dirty="0">
              <a:solidFill>
                <a:srgbClr val="FFFFFF"/>
              </a:solidFill>
              <a:latin typeface="Gill Sans"/>
              <a:ea typeface="Gill Sans"/>
              <a:cs typeface="Gill Sans"/>
            </a:endParaRPr>
          </a:p>
        </p:txBody>
      </p:sp>
    </p:spTree>
    <p:extLst>
      <p:ext uri="{BB962C8B-B14F-4D97-AF65-F5344CB8AC3E}">
        <p14:creationId xmlns:p14="http://schemas.microsoft.com/office/powerpoint/2010/main" val="116106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School Progress – Annual Growth</a:t>
            </a:r>
            <a:endParaRPr/>
          </a:p>
        </p:txBody>
      </p:sp>
      <p:graphicFrame>
        <p:nvGraphicFramePr>
          <p:cNvPr id="6" name="Table 5">
            <a:extLst>
              <a:ext uri="{FF2B5EF4-FFF2-40B4-BE49-F238E27FC236}">
                <a16:creationId xmlns:a16="http://schemas.microsoft.com/office/drawing/2014/main" id="{1914A1DE-9DAB-3869-7D34-959BBCD1EA91}"/>
              </a:ext>
            </a:extLst>
          </p:cNvPr>
          <p:cNvGraphicFramePr>
            <a:graphicFrameLocks noGrp="1"/>
          </p:cNvGraphicFramePr>
          <p:nvPr>
            <p:extLst>
              <p:ext uri="{D42A27DB-BD31-4B8C-83A1-F6EECF244321}">
                <p14:modId xmlns:p14="http://schemas.microsoft.com/office/powerpoint/2010/main" val="1838176277"/>
              </p:ext>
            </p:extLst>
          </p:nvPr>
        </p:nvGraphicFramePr>
        <p:xfrm>
          <a:off x="842210" y="2145631"/>
          <a:ext cx="9732225" cy="3200400"/>
        </p:xfrm>
        <a:graphic>
          <a:graphicData uri="http://schemas.openxmlformats.org/drawingml/2006/table">
            <a:tbl>
              <a:tblPr firstRow="1" bandRow="1">
                <a:tableStyleId>{80E8DF89-F340-40A9-BB2A-2C84CD5BD80E}</a:tableStyleId>
              </a:tblPr>
              <a:tblGrid>
                <a:gridCol w="1946445">
                  <a:extLst>
                    <a:ext uri="{9D8B030D-6E8A-4147-A177-3AD203B41FA5}">
                      <a16:colId xmlns:a16="http://schemas.microsoft.com/office/drawing/2014/main" val="3813238385"/>
                    </a:ext>
                  </a:extLst>
                </a:gridCol>
                <a:gridCol w="1946445">
                  <a:extLst>
                    <a:ext uri="{9D8B030D-6E8A-4147-A177-3AD203B41FA5}">
                      <a16:colId xmlns:a16="http://schemas.microsoft.com/office/drawing/2014/main" val="318655361"/>
                    </a:ext>
                  </a:extLst>
                </a:gridCol>
                <a:gridCol w="1946445">
                  <a:extLst>
                    <a:ext uri="{9D8B030D-6E8A-4147-A177-3AD203B41FA5}">
                      <a16:colId xmlns:a16="http://schemas.microsoft.com/office/drawing/2014/main" val="4267184799"/>
                    </a:ext>
                  </a:extLst>
                </a:gridCol>
                <a:gridCol w="1946445">
                  <a:extLst>
                    <a:ext uri="{9D8B030D-6E8A-4147-A177-3AD203B41FA5}">
                      <a16:colId xmlns:a16="http://schemas.microsoft.com/office/drawing/2014/main" val="576783226"/>
                    </a:ext>
                  </a:extLst>
                </a:gridCol>
                <a:gridCol w="1946445">
                  <a:extLst>
                    <a:ext uri="{9D8B030D-6E8A-4147-A177-3AD203B41FA5}">
                      <a16:colId xmlns:a16="http://schemas.microsoft.com/office/drawing/2014/main" val="151617368"/>
                    </a:ext>
                  </a:extLst>
                </a:gridCol>
              </a:tblGrid>
              <a:tr h="457200">
                <a:tc>
                  <a:txBody>
                    <a:bodyPr/>
                    <a:lstStyle/>
                    <a:p>
                      <a:pPr algn="ctr"/>
                      <a:endParaRPr lang="en-US" sz="2400">
                        <a:latin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b="1">
                          <a:latin typeface="Arial"/>
                        </a:rPr>
                        <a:t>School Year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b="1">
                          <a:latin typeface="Arial"/>
                        </a:rPr>
                        <a:t>State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b="1">
                          <a:latin typeface="Arial"/>
                        </a:rPr>
                        <a:t>Region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b="1">
                          <a:latin typeface="Arial"/>
                        </a:rPr>
                        <a:t>District</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09551588"/>
                  </a:ext>
                </a:extLst>
              </a:tr>
              <a:tr h="457200">
                <a:tc rowSpan="2">
                  <a:txBody>
                    <a:bodyPr/>
                    <a:lstStyle/>
                    <a:p>
                      <a:pPr algn="ctr"/>
                      <a:r>
                        <a:rPr lang="en-US" sz="2200">
                          <a:latin typeface="Arial"/>
                        </a:rPr>
                        <a:t>All Grades Both Subjects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2024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64%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65%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64%</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23381205"/>
                  </a:ext>
                </a:extLst>
              </a:tr>
              <a:tr h="457200">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2023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64%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66%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57%</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43392298"/>
                  </a:ext>
                </a:extLst>
              </a:tr>
              <a:tr h="457200">
                <a:tc rowSpan="2">
                  <a:txBody>
                    <a:bodyPr/>
                    <a:lstStyle/>
                    <a:p>
                      <a:pPr algn="ctr"/>
                      <a:r>
                        <a:rPr lang="en-US" sz="2400">
                          <a:latin typeface="Arial"/>
                        </a:rPr>
                        <a:t>All Grades Reading</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2024</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67%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68%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65%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32706856"/>
                  </a:ext>
                </a:extLst>
              </a:tr>
              <a:tr h="457200">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2023</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63%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65%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57%</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7602691"/>
                  </a:ext>
                </a:extLst>
              </a:tr>
              <a:tr h="457200">
                <a:tc rowSpan="2">
                  <a:txBody>
                    <a:bodyPr/>
                    <a:lstStyle/>
                    <a:p>
                      <a:pPr lvl="0" algn="ctr">
                        <a:buNone/>
                      </a:pPr>
                      <a:r>
                        <a:rPr lang="en-US" sz="2400">
                          <a:latin typeface="Arial"/>
                        </a:rPr>
                        <a:t>All Grades Math</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2024</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60%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62%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62%</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12359928"/>
                  </a:ext>
                </a:extLst>
              </a:tr>
              <a:tr h="457200">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2023</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66%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68%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58%</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84883294"/>
                  </a:ext>
                </a:extLst>
              </a:tr>
            </a:tbl>
          </a:graphicData>
        </a:graphic>
      </p:graphicFrame>
    </p:spTree>
    <p:extLst>
      <p:ext uri="{BB962C8B-B14F-4D97-AF65-F5344CB8AC3E}">
        <p14:creationId xmlns:p14="http://schemas.microsoft.com/office/powerpoint/2010/main" val="214724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School Progress – Annual Growth</a:t>
            </a:r>
            <a:endParaRPr/>
          </a:p>
        </p:txBody>
      </p:sp>
      <p:pic>
        <p:nvPicPr>
          <p:cNvPr id="5" name="Picture 4" descr="A graph of different colors&#10;&#10;Description automatically generated">
            <a:extLst>
              <a:ext uri="{FF2B5EF4-FFF2-40B4-BE49-F238E27FC236}">
                <a16:creationId xmlns:a16="http://schemas.microsoft.com/office/drawing/2014/main" id="{F5B0AACC-FD61-79E3-9234-4F229BA1FBE6}"/>
              </a:ext>
            </a:extLst>
          </p:cNvPr>
          <p:cNvPicPr>
            <a:picLocks noChangeAspect="1"/>
          </p:cNvPicPr>
          <p:nvPr/>
        </p:nvPicPr>
        <p:blipFill>
          <a:blip r:embed="rId4"/>
          <a:stretch>
            <a:fillRect/>
          </a:stretch>
        </p:blipFill>
        <p:spPr>
          <a:xfrm>
            <a:off x="2901229" y="1854868"/>
            <a:ext cx="6389541" cy="4902869"/>
          </a:xfrm>
          <a:prstGeom prst="rect">
            <a:avLst/>
          </a:prstGeom>
        </p:spPr>
      </p:pic>
    </p:spTree>
    <p:extLst>
      <p:ext uri="{BB962C8B-B14F-4D97-AF65-F5344CB8AC3E}">
        <p14:creationId xmlns:p14="http://schemas.microsoft.com/office/powerpoint/2010/main" val="164307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School Progress – Annual Growth</a:t>
            </a:r>
            <a:endParaRPr/>
          </a:p>
        </p:txBody>
      </p:sp>
      <p:pic>
        <p:nvPicPr>
          <p:cNvPr id="2" name="Picture 1">
            <a:extLst>
              <a:ext uri="{FF2B5EF4-FFF2-40B4-BE49-F238E27FC236}">
                <a16:creationId xmlns:a16="http://schemas.microsoft.com/office/drawing/2014/main" id="{6EA4C642-93BD-ABEC-9375-6A32025D9D3D}"/>
              </a:ext>
            </a:extLst>
          </p:cNvPr>
          <p:cNvPicPr>
            <a:picLocks noChangeAspect="1"/>
          </p:cNvPicPr>
          <p:nvPr/>
        </p:nvPicPr>
        <p:blipFill>
          <a:blip r:embed="rId4"/>
          <a:stretch>
            <a:fillRect/>
          </a:stretch>
        </p:blipFill>
        <p:spPr>
          <a:xfrm>
            <a:off x="2522774" y="1834815"/>
            <a:ext cx="7146450" cy="5023185"/>
          </a:xfrm>
          <a:prstGeom prst="rect">
            <a:avLst/>
          </a:prstGeom>
        </p:spPr>
      </p:pic>
    </p:spTree>
    <p:extLst>
      <p:ext uri="{BB962C8B-B14F-4D97-AF65-F5344CB8AC3E}">
        <p14:creationId xmlns:p14="http://schemas.microsoft.com/office/powerpoint/2010/main" val="230352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School Progress – Annual Growth</a:t>
            </a:r>
            <a:endParaRPr/>
          </a:p>
        </p:txBody>
      </p:sp>
      <p:pic>
        <p:nvPicPr>
          <p:cNvPr id="3" name="Picture 2" descr="A graph of different colors and numbers&#10;&#10;Description automatically generated">
            <a:extLst>
              <a:ext uri="{FF2B5EF4-FFF2-40B4-BE49-F238E27FC236}">
                <a16:creationId xmlns:a16="http://schemas.microsoft.com/office/drawing/2014/main" id="{0B77169D-2AE2-8774-2447-459A82BD5702}"/>
              </a:ext>
            </a:extLst>
          </p:cNvPr>
          <p:cNvPicPr>
            <a:picLocks noChangeAspect="1"/>
          </p:cNvPicPr>
          <p:nvPr/>
        </p:nvPicPr>
        <p:blipFill>
          <a:blip r:embed="rId4"/>
          <a:stretch>
            <a:fillRect/>
          </a:stretch>
        </p:blipFill>
        <p:spPr>
          <a:xfrm>
            <a:off x="2578304" y="1854868"/>
            <a:ext cx="7025363" cy="4922922"/>
          </a:xfrm>
          <a:prstGeom prst="rect">
            <a:avLst/>
          </a:prstGeom>
        </p:spPr>
      </p:pic>
    </p:spTree>
    <p:extLst>
      <p:ext uri="{BB962C8B-B14F-4D97-AF65-F5344CB8AC3E}">
        <p14:creationId xmlns:p14="http://schemas.microsoft.com/office/powerpoint/2010/main" val="353596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School Progress – Accelerated Learning</a:t>
            </a:r>
            <a:endParaRPr/>
          </a:p>
        </p:txBody>
      </p:sp>
      <p:graphicFrame>
        <p:nvGraphicFramePr>
          <p:cNvPr id="6" name="Table 5">
            <a:extLst>
              <a:ext uri="{FF2B5EF4-FFF2-40B4-BE49-F238E27FC236}">
                <a16:creationId xmlns:a16="http://schemas.microsoft.com/office/drawing/2014/main" id="{1914A1DE-9DAB-3869-7D34-959BBCD1EA91}"/>
              </a:ext>
            </a:extLst>
          </p:cNvPr>
          <p:cNvGraphicFramePr>
            <a:graphicFrameLocks noGrp="1"/>
          </p:cNvGraphicFramePr>
          <p:nvPr>
            <p:extLst>
              <p:ext uri="{D42A27DB-BD31-4B8C-83A1-F6EECF244321}">
                <p14:modId xmlns:p14="http://schemas.microsoft.com/office/powerpoint/2010/main" val="2390094793"/>
              </p:ext>
            </p:extLst>
          </p:nvPr>
        </p:nvGraphicFramePr>
        <p:xfrm>
          <a:off x="842210" y="2145631"/>
          <a:ext cx="9732225" cy="3200400"/>
        </p:xfrm>
        <a:graphic>
          <a:graphicData uri="http://schemas.openxmlformats.org/drawingml/2006/table">
            <a:tbl>
              <a:tblPr firstRow="1" bandRow="1">
                <a:tableStyleId>{80E8DF89-F340-40A9-BB2A-2C84CD5BD80E}</a:tableStyleId>
              </a:tblPr>
              <a:tblGrid>
                <a:gridCol w="1946445">
                  <a:extLst>
                    <a:ext uri="{9D8B030D-6E8A-4147-A177-3AD203B41FA5}">
                      <a16:colId xmlns:a16="http://schemas.microsoft.com/office/drawing/2014/main" val="3813238385"/>
                    </a:ext>
                  </a:extLst>
                </a:gridCol>
                <a:gridCol w="1946445">
                  <a:extLst>
                    <a:ext uri="{9D8B030D-6E8A-4147-A177-3AD203B41FA5}">
                      <a16:colId xmlns:a16="http://schemas.microsoft.com/office/drawing/2014/main" val="318655361"/>
                    </a:ext>
                  </a:extLst>
                </a:gridCol>
                <a:gridCol w="1946445">
                  <a:extLst>
                    <a:ext uri="{9D8B030D-6E8A-4147-A177-3AD203B41FA5}">
                      <a16:colId xmlns:a16="http://schemas.microsoft.com/office/drawing/2014/main" val="4267184799"/>
                    </a:ext>
                  </a:extLst>
                </a:gridCol>
                <a:gridCol w="1946445">
                  <a:extLst>
                    <a:ext uri="{9D8B030D-6E8A-4147-A177-3AD203B41FA5}">
                      <a16:colId xmlns:a16="http://schemas.microsoft.com/office/drawing/2014/main" val="576783226"/>
                    </a:ext>
                  </a:extLst>
                </a:gridCol>
                <a:gridCol w="1946445">
                  <a:extLst>
                    <a:ext uri="{9D8B030D-6E8A-4147-A177-3AD203B41FA5}">
                      <a16:colId xmlns:a16="http://schemas.microsoft.com/office/drawing/2014/main" val="151617368"/>
                    </a:ext>
                  </a:extLst>
                </a:gridCol>
              </a:tblGrid>
              <a:tr h="457200">
                <a:tc>
                  <a:txBody>
                    <a:bodyPr/>
                    <a:lstStyle/>
                    <a:p>
                      <a:pPr algn="ctr"/>
                      <a:endParaRPr lang="en-US" sz="2400">
                        <a:latin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b="1">
                          <a:latin typeface="Arial"/>
                        </a:rPr>
                        <a:t>School Year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b="1">
                          <a:latin typeface="Arial"/>
                        </a:rPr>
                        <a:t>State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b="1">
                          <a:latin typeface="Arial"/>
                        </a:rPr>
                        <a:t>Region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b="1">
                          <a:latin typeface="Arial"/>
                        </a:rPr>
                        <a:t>District</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09551588"/>
                  </a:ext>
                </a:extLst>
              </a:tr>
              <a:tr h="457200">
                <a:tc rowSpan="2">
                  <a:txBody>
                    <a:bodyPr/>
                    <a:lstStyle/>
                    <a:p>
                      <a:pPr algn="ctr"/>
                      <a:r>
                        <a:rPr lang="en-US" sz="2200">
                          <a:latin typeface="Arial"/>
                        </a:rPr>
                        <a:t>All Grades Both Subjects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2024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32%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32%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34%</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23381205"/>
                  </a:ext>
                </a:extLst>
              </a:tr>
              <a:tr h="457200">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2023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38%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39%</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37%</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43392298"/>
                  </a:ext>
                </a:extLst>
              </a:tr>
              <a:tr h="457200">
                <a:tc rowSpan="2">
                  <a:txBody>
                    <a:bodyPr/>
                    <a:lstStyle/>
                    <a:p>
                      <a:pPr algn="ctr"/>
                      <a:r>
                        <a:rPr lang="en-US" sz="2400">
                          <a:latin typeface="Arial"/>
                        </a:rPr>
                        <a:t>All Grades Reading</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2024</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a:latin typeface="Arial"/>
                        </a:rPr>
                        <a:t>30%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31%</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32706856"/>
                  </a:ext>
                </a:extLst>
              </a:tr>
              <a:tr h="457200">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2023</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37%</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7602691"/>
                  </a:ext>
                </a:extLst>
              </a:tr>
              <a:tr h="457200">
                <a:tc rowSpan="2">
                  <a:txBody>
                    <a:bodyPr/>
                    <a:lstStyle/>
                    <a:p>
                      <a:pPr lvl="0" algn="ctr">
                        <a:buNone/>
                      </a:pPr>
                      <a:r>
                        <a:rPr lang="en-US" sz="2400">
                          <a:latin typeface="Arial"/>
                        </a:rPr>
                        <a:t>All Grades Math</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2024</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37%</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12359928"/>
                  </a:ext>
                </a:extLst>
              </a:tr>
              <a:tr h="457200">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2023</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40%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42%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a:latin typeface="Arial"/>
                        </a:rPr>
                        <a:t>38%</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84883294"/>
                  </a:ext>
                </a:extLst>
              </a:tr>
            </a:tbl>
          </a:graphicData>
        </a:graphic>
      </p:graphicFrame>
    </p:spTree>
    <p:extLst>
      <p:ext uri="{BB962C8B-B14F-4D97-AF65-F5344CB8AC3E}">
        <p14:creationId xmlns:p14="http://schemas.microsoft.com/office/powerpoint/2010/main" val="358800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School Progress – Accelerated Learning</a:t>
            </a:r>
            <a:endParaRPr/>
          </a:p>
        </p:txBody>
      </p:sp>
      <p:pic>
        <p:nvPicPr>
          <p:cNvPr id="2" name="Picture 1" descr="A graph of different colors and numbers&#10;&#10;Description automatically generated">
            <a:extLst>
              <a:ext uri="{FF2B5EF4-FFF2-40B4-BE49-F238E27FC236}">
                <a16:creationId xmlns:a16="http://schemas.microsoft.com/office/drawing/2014/main" id="{A8E8D01E-D97D-B7C0-FC0F-BA791FBB62C4}"/>
              </a:ext>
            </a:extLst>
          </p:cNvPr>
          <p:cNvPicPr>
            <a:picLocks noChangeAspect="1"/>
          </p:cNvPicPr>
          <p:nvPr/>
        </p:nvPicPr>
        <p:blipFill>
          <a:blip r:embed="rId4"/>
          <a:stretch>
            <a:fillRect/>
          </a:stretch>
        </p:blipFill>
        <p:spPr>
          <a:xfrm>
            <a:off x="2887123" y="1854868"/>
            <a:ext cx="6417753" cy="4912895"/>
          </a:xfrm>
          <a:prstGeom prst="rect">
            <a:avLst/>
          </a:prstGeom>
        </p:spPr>
      </p:pic>
    </p:spTree>
    <p:extLst>
      <p:ext uri="{BB962C8B-B14F-4D97-AF65-F5344CB8AC3E}">
        <p14:creationId xmlns:p14="http://schemas.microsoft.com/office/powerpoint/2010/main" val="343724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School Progress – Accelerated Learning</a:t>
            </a:r>
            <a:endParaRPr/>
          </a:p>
        </p:txBody>
      </p:sp>
      <p:pic>
        <p:nvPicPr>
          <p:cNvPr id="3" name="Picture 2">
            <a:extLst>
              <a:ext uri="{FF2B5EF4-FFF2-40B4-BE49-F238E27FC236}">
                <a16:creationId xmlns:a16="http://schemas.microsoft.com/office/drawing/2014/main" id="{CB103B6A-3F63-B33B-2DCA-35C10987DDF0}"/>
              </a:ext>
            </a:extLst>
          </p:cNvPr>
          <p:cNvPicPr>
            <a:picLocks noChangeAspect="1"/>
          </p:cNvPicPr>
          <p:nvPr/>
        </p:nvPicPr>
        <p:blipFill>
          <a:blip r:embed="rId4"/>
          <a:stretch>
            <a:fillRect/>
          </a:stretch>
        </p:blipFill>
        <p:spPr>
          <a:xfrm>
            <a:off x="2568279" y="1844842"/>
            <a:ext cx="7045415" cy="4942974"/>
          </a:xfrm>
          <a:prstGeom prst="rect">
            <a:avLst/>
          </a:prstGeom>
        </p:spPr>
      </p:pic>
    </p:spTree>
    <p:extLst>
      <p:ext uri="{BB962C8B-B14F-4D97-AF65-F5344CB8AC3E}">
        <p14:creationId xmlns:p14="http://schemas.microsoft.com/office/powerpoint/2010/main" val="147204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School Progress – Accelerated Learning</a:t>
            </a:r>
            <a:endParaRPr/>
          </a:p>
        </p:txBody>
      </p:sp>
      <p:pic>
        <p:nvPicPr>
          <p:cNvPr id="3" name="Picture 2" descr="A graph of a math class&#10;&#10;Description automatically generated">
            <a:extLst>
              <a:ext uri="{FF2B5EF4-FFF2-40B4-BE49-F238E27FC236}">
                <a16:creationId xmlns:a16="http://schemas.microsoft.com/office/drawing/2014/main" id="{EEBDC483-B7FE-76A9-D5B2-E8214646F104}"/>
              </a:ext>
            </a:extLst>
          </p:cNvPr>
          <p:cNvPicPr>
            <a:picLocks noChangeAspect="1"/>
          </p:cNvPicPr>
          <p:nvPr/>
        </p:nvPicPr>
        <p:blipFill>
          <a:blip r:embed="rId4"/>
          <a:stretch>
            <a:fillRect/>
          </a:stretch>
        </p:blipFill>
        <p:spPr>
          <a:xfrm>
            <a:off x="2588331" y="1854868"/>
            <a:ext cx="7015336" cy="4922922"/>
          </a:xfrm>
          <a:prstGeom prst="rect">
            <a:avLst/>
          </a:prstGeom>
        </p:spPr>
      </p:pic>
    </p:spTree>
    <p:extLst>
      <p:ext uri="{BB962C8B-B14F-4D97-AF65-F5344CB8AC3E}">
        <p14:creationId xmlns:p14="http://schemas.microsoft.com/office/powerpoint/2010/main" val="31416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r>
              <a:rPr lang="en-US" sz="3600" b="1">
                <a:solidFill>
                  <a:srgbClr val="FFCA28"/>
                </a:solidFill>
              </a:rPr>
              <a:t>Bilingual Education/English as a Second Language</a:t>
            </a:r>
            <a:endParaRPr lang="en-US"/>
          </a:p>
        </p:txBody>
      </p:sp>
      <p:sp>
        <p:nvSpPr>
          <p:cNvPr id="2" name="TextBox 1">
            <a:extLst>
              <a:ext uri="{FF2B5EF4-FFF2-40B4-BE49-F238E27FC236}">
                <a16:creationId xmlns:a16="http://schemas.microsoft.com/office/drawing/2014/main" id="{A4A04F63-F94D-6899-2158-E5696FEAE97C}"/>
              </a:ext>
            </a:extLst>
          </p:cNvPr>
          <p:cNvSpPr txBox="1"/>
          <p:nvPr/>
        </p:nvSpPr>
        <p:spPr>
          <a:xfrm>
            <a:off x="703848" y="1796715"/>
            <a:ext cx="10774278"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5945" indent="-466090">
              <a:buFont typeface="Wingdings"/>
              <a:buChar char="Ø"/>
            </a:pPr>
            <a:r>
              <a:rPr lang="en-US" sz="2200" b="1" kern="1200">
                <a:solidFill>
                  <a:srgbClr val="060606"/>
                </a:solidFill>
                <a:ea typeface="+mn-ea"/>
              </a:rPr>
              <a:t>The TAPR also includes disaggregated data for various BE/ESL program instructional models and groups:</a:t>
            </a:r>
          </a:p>
          <a:p>
            <a:pPr marL="575945" indent="-466090">
              <a:buFont typeface="Wingdings"/>
              <a:buChar char="Ø"/>
            </a:pPr>
            <a:endParaRPr lang="en-US" sz="2200" b="1" kern="1200">
              <a:solidFill>
                <a:srgbClr val="060606"/>
              </a:solidFill>
              <a:ea typeface="+mn-ea"/>
            </a:endParaRPr>
          </a:p>
          <a:p>
            <a:pPr marL="575945" indent="-466090">
              <a:buFont typeface="Wingdings"/>
              <a:buChar char="Ø"/>
            </a:pPr>
            <a:endParaRPr lang="en-US" sz="2200" b="1" kern="1200">
              <a:solidFill>
                <a:srgbClr val="060606"/>
              </a:solidFill>
              <a:ea typeface="+mn-ea"/>
            </a:endParaRPr>
          </a:p>
          <a:p>
            <a:pPr marL="575945" indent="-466090">
              <a:buFont typeface="Wingdings"/>
              <a:buChar char="Ø"/>
            </a:pPr>
            <a:endParaRPr lang="en-US" sz="2200" b="1" kern="1200">
              <a:solidFill>
                <a:srgbClr val="060606"/>
              </a:solidFill>
              <a:ea typeface="+mn-ea"/>
            </a:endParaRPr>
          </a:p>
          <a:p>
            <a:pPr marL="575945" indent="-466090">
              <a:buFont typeface="Wingdings"/>
              <a:buChar char="Ø"/>
            </a:pPr>
            <a:endParaRPr lang="en-US" sz="2200" b="1" kern="1200">
              <a:solidFill>
                <a:srgbClr val="060606"/>
              </a:solidFill>
              <a:ea typeface="+mn-ea"/>
            </a:endParaRPr>
          </a:p>
          <a:p>
            <a:pPr marL="575945" indent="-466090">
              <a:buFont typeface="Wingdings"/>
              <a:buChar char="Ø"/>
            </a:pPr>
            <a:endParaRPr lang="en-US" sz="2200" b="1" kern="1200">
              <a:solidFill>
                <a:srgbClr val="060606"/>
              </a:solidFill>
              <a:ea typeface="+mn-ea"/>
            </a:endParaRPr>
          </a:p>
          <a:p>
            <a:pPr marL="1033145" indent="-457200">
              <a:buFont typeface="Wingdings"/>
              <a:buChar char="q"/>
            </a:pPr>
            <a:endParaRPr lang="en-US" sz="2200" b="1" kern="1200">
              <a:solidFill>
                <a:srgbClr val="060606"/>
              </a:solidFill>
              <a:ea typeface="+mn-ea"/>
            </a:endParaRPr>
          </a:p>
          <a:p>
            <a:pPr marL="1033145" indent="-457200">
              <a:buFont typeface="Wingdings"/>
              <a:buChar char="q"/>
            </a:pPr>
            <a:r>
              <a:rPr lang="en-US" sz="2200" b="1" kern="1200">
                <a:solidFill>
                  <a:srgbClr val="060606"/>
                </a:solidFill>
                <a:ea typeface="+mn-ea"/>
              </a:rPr>
              <a:t>STAAR Performance</a:t>
            </a:r>
            <a:r>
              <a:rPr lang="en-US" sz="2200" kern="1200">
                <a:solidFill>
                  <a:srgbClr val="060606"/>
                </a:solidFill>
                <a:ea typeface="+mn-ea"/>
              </a:rPr>
              <a:t> – reported for 2024 and 2023</a:t>
            </a:r>
            <a:endParaRPr lang="en-US">
              <a:ea typeface="+mn-ea"/>
            </a:endParaRPr>
          </a:p>
          <a:p>
            <a:pPr marL="1544955" indent="-401955">
              <a:buFont typeface="Wingdings"/>
              <a:buChar char="§"/>
            </a:pPr>
            <a:r>
              <a:rPr lang="en-US" sz="2200" kern="1200">
                <a:solidFill>
                  <a:srgbClr val="060606"/>
                </a:solidFill>
                <a:ea typeface="+mn-ea"/>
              </a:rPr>
              <a:t>All Grades All Subjects, All Grades (RLA), All Grades (Math), All Grades (Science), All Grades (Social Studies)</a:t>
            </a:r>
          </a:p>
          <a:p>
            <a:pPr marL="1033145" indent="-457200">
              <a:buFont typeface="Wingdings"/>
              <a:buChar char="q"/>
            </a:pPr>
            <a:r>
              <a:rPr lang="en-US" sz="2200" b="1" kern="1200">
                <a:solidFill>
                  <a:srgbClr val="060606"/>
                </a:solidFill>
                <a:ea typeface="+mn-ea"/>
              </a:rPr>
              <a:t>Annual Growth </a:t>
            </a:r>
            <a:r>
              <a:rPr lang="en-US" sz="2200" kern="1200">
                <a:solidFill>
                  <a:srgbClr val="060606"/>
                </a:solidFill>
                <a:ea typeface="+mn-ea"/>
              </a:rPr>
              <a:t>- reported for 2024 and 2023 </a:t>
            </a:r>
          </a:p>
          <a:p>
            <a:pPr marL="1544955" indent="-401955">
              <a:buFont typeface="Wingdings"/>
              <a:buChar char="§"/>
            </a:pPr>
            <a:r>
              <a:rPr lang="en-US" sz="2200" kern="1200">
                <a:solidFill>
                  <a:srgbClr val="060606"/>
                </a:solidFill>
                <a:ea typeface="+mn-ea"/>
              </a:rPr>
              <a:t>All Grades – Both Subjects, All Grades – RLA, All Grades – Math </a:t>
            </a:r>
          </a:p>
          <a:p>
            <a:pPr marL="1033145" indent="-457200">
              <a:buFont typeface="Wingdings"/>
              <a:buChar char="q"/>
            </a:pPr>
            <a:r>
              <a:rPr lang="en-US" sz="2200" b="1" kern="1200">
                <a:solidFill>
                  <a:srgbClr val="060606"/>
                </a:solidFill>
                <a:ea typeface="+mn-ea"/>
              </a:rPr>
              <a:t>Accelerated Learning</a:t>
            </a:r>
            <a:r>
              <a:rPr lang="en-US" sz="2200" kern="1200">
                <a:solidFill>
                  <a:srgbClr val="060606"/>
                </a:solidFill>
                <a:ea typeface="+mn-ea"/>
              </a:rPr>
              <a:t> - reported for 2024 and 2023 </a:t>
            </a:r>
          </a:p>
          <a:p>
            <a:pPr marL="1544955" indent="-401955">
              <a:buFont typeface="Wingdings"/>
              <a:buChar char="§"/>
            </a:pPr>
            <a:r>
              <a:rPr lang="en-US" sz="2200" kern="1200">
                <a:solidFill>
                  <a:srgbClr val="060606"/>
                </a:solidFill>
                <a:ea typeface="+mn-ea"/>
              </a:rPr>
              <a:t>All Grades – Both Subjects, All Grades – RLA, All Grades – Math </a:t>
            </a:r>
          </a:p>
        </p:txBody>
      </p:sp>
      <p:graphicFrame>
        <p:nvGraphicFramePr>
          <p:cNvPr id="4" name="Table 3">
            <a:extLst>
              <a:ext uri="{FF2B5EF4-FFF2-40B4-BE49-F238E27FC236}">
                <a16:creationId xmlns:a16="http://schemas.microsoft.com/office/drawing/2014/main" id="{5D8B7B74-7CB6-BE69-E384-82FDDD89D0AD}"/>
              </a:ext>
            </a:extLst>
          </p:cNvPr>
          <p:cNvGraphicFramePr>
            <a:graphicFrameLocks noGrp="1"/>
          </p:cNvGraphicFramePr>
          <p:nvPr>
            <p:extLst>
              <p:ext uri="{D42A27DB-BD31-4B8C-83A1-F6EECF244321}">
                <p14:modId xmlns:p14="http://schemas.microsoft.com/office/powerpoint/2010/main" val="3510612527"/>
              </p:ext>
            </p:extLst>
          </p:nvPr>
        </p:nvGraphicFramePr>
        <p:xfrm>
          <a:off x="1262982" y="2554694"/>
          <a:ext cx="10147300" cy="1824789"/>
        </p:xfrm>
        <a:graphic>
          <a:graphicData uri="http://schemas.openxmlformats.org/drawingml/2006/table">
            <a:tbl>
              <a:tblPr firstRow="1" bandRow="1">
                <a:tableStyleId>{80E8DF89-F340-40A9-BB2A-2C84CD5BD80E}</a:tableStyleId>
              </a:tblPr>
              <a:tblGrid>
                <a:gridCol w="5181600">
                  <a:extLst>
                    <a:ext uri="{9D8B030D-6E8A-4147-A177-3AD203B41FA5}">
                      <a16:colId xmlns:a16="http://schemas.microsoft.com/office/drawing/2014/main" val="1083510234"/>
                    </a:ext>
                  </a:extLst>
                </a:gridCol>
                <a:gridCol w="4965700">
                  <a:extLst>
                    <a:ext uri="{9D8B030D-6E8A-4147-A177-3AD203B41FA5}">
                      <a16:colId xmlns:a16="http://schemas.microsoft.com/office/drawing/2014/main" val="3436557022"/>
                    </a:ext>
                  </a:extLst>
                </a:gridCol>
              </a:tblGrid>
              <a:tr h="1824789">
                <a:tc>
                  <a:txBody>
                    <a:bodyPr/>
                    <a:lstStyle/>
                    <a:p>
                      <a:pPr marL="64135" indent="0" algn="l" rtl="0" eaLnBrk="1" latinLnBrk="0" hangingPunct="1">
                        <a:lnSpc>
                          <a:spcPct val="120000"/>
                        </a:lnSpc>
                        <a:buClrTx/>
                        <a:buSzPts val="1400"/>
                        <a:buNone/>
                      </a:pPr>
                      <a:r>
                        <a:rPr lang="en-US" sz="1400" b="0" kern="1200">
                          <a:solidFill>
                            <a:srgbClr val="060606"/>
                          </a:solidFill>
                          <a:effectLst/>
                          <a:latin typeface="Arial"/>
                          <a:cs typeface="Arial"/>
                        </a:rPr>
                        <a:t>Total BE		</a:t>
                      </a:r>
                      <a:endParaRPr lang="en-US" sz="1400">
                        <a:solidFill>
                          <a:srgbClr val="060606"/>
                        </a:solidFill>
                        <a:effectLst/>
                        <a:latin typeface="Arial"/>
                        <a:cs typeface="Arial"/>
                      </a:endParaRPr>
                    </a:p>
                    <a:p>
                      <a:pPr marL="347345" indent="-283210" algn="l" rtl="0" eaLnBrk="1" latinLnBrk="0" hangingPunct="1">
                        <a:lnSpc>
                          <a:spcPct val="120000"/>
                        </a:lnSpc>
                      </a:pPr>
                      <a:r>
                        <a:rPr lang="en-US" sz="1400" b="0" kern="1200">
                          <a:solidFill>
                            <a:srgbClr val="060606"/>
                          </a:solidFill>
                          <a:effectLst/>
                          <a:latin typeface="Arial"/>
                          <a:cs typeface="Arial"/>
                        </a:rPr>
                        <a:t>BE Trans Early Exit</a:t>
                      </a:r>
                      <a:endParaRPr lang="en-US">
                        <a:solidFill>
                          <a:srgbClr val="060606"/>
                        </a:solidFill>
                        <a:effectLst/>
                        <a:latin typeface="Arial"/>
                        <a:cs typeface="Arial"/>
                      </a:endParaRPr>
                    </a:p>
                    <a:p>
                      <a:pPr marL="347345" indent="-283210" algn="l" rtl="0" eaLnBrk="1" latinLnBrk="0" hangingPunct="1">
                        <a:lnSpc>
                          <a:spcPct val="120000"/>
                        </a:lnSpc>
                      </a:pPr>
                      <a:r>
                        <a:rPr lang="en-US" sz="1400" b="0" kern="1200">
                          <a:solidFill>
                            <a:srgbClr val="060606"/>
                          </a:solidFill>
                          <a:effectLst/>
                          <a:latin typeface="Arial"/>
                          <a:cs typeface="Arial"/>
                        </a:rPr>
                        <a:t>BE Trans Late Exit</a:t>
                      </a:r>
                      <a:endParaRPr lang="en-US">
                        <a:solidFill>
                          <a:srgbClr val="060606"/>
                        </a:solidFill>
                        <a:effectLst/>
                        <a:latin typeface="Arial"/>
                        <a:cs typeface="Arial"/>
                      </a:endParaRPr>
                    </a:p>
                    <a:p>
                      <a:pPr marL="347345" indent="-283210" algn="l" rtl="0" eaLnBrk="1" latinLnBrk="0" hangingPunct="1">
                        <a:lnSpc>
                          <a:spcPct val="120000"/>
                        </a:lnSpc>
                      </a:pPr>
                      <a:r>
                        <a:rPr lang="en-US" sz="1400" b="0" kern="1200">
                          <a:solidFill>
                            <a:srgbClr val="060606"/>
                          </a:solidFill>
                          <a:effectLst/>
                          <a:latin typeface="Arial"/>
                          <a:cs typeface="Arial"/>
                        </a:rPr>
                        <a:t>BE Dual Two-Way</a:t>
                      </a:r>
                      <a:endParaRPr lang="en-US">
                        <a:solidFill>
                          <a:srgbClr val="060606"/>
                        </a:solidFill>
                        <a:effectLst/>
                        <a:latin typeface="Arial"/>
                        <a:cs typeface="Arial"/>
                      </a:endParaRPr>
                    </a:p>
                    <a:p>
                      <a:pPr marL="347345" indent="-283210" algn="l" rtl="0" eaLnBrk="1" latinLnBrk="0" hangingPunct="1">
                        <a:lnSpc>
                          <a:spcPct val="120000"/>
                        </a:lnSpc>
                      </a:pPr>
                      <a:r>
                        <a:rPr lang="en-US" sz="1400" b="0" kern="1200">
                          <a:solidFill>
                            <a:srgbClr val="060606"/>
                          </a:solidFill>
                          <a:effectLst/>
                          <a:latin typeface="Arial"/>
                          <a:cs typeface="Arial"/>
                        </a:rPr>
                        <a:t>BE Dual One-Way</a:t>
                      </a:r>
                      <a:endParaRPr lang="en-US">
                        <a:solidFill>
                          <a:srgbClr val="060606"/>
                        </a:solidFill>
                        <a:effectLst/>
                        <a:latin typeface="Arial"/>
                        <a:cs typeface="Arial"/>
                      </a:endParaRPr>
                    </a:p>
                    <a:p>
                      <a:pPr marL="347345" indent="-283210" algn="l" rtl="0" eaLnBrk="1" latinLnBrk="0" hangingPunct="1">
                        <a:lnSpc>
                          <a:spcPct val="120000"/>
                        </a:lnSpc>
                      </a:pPr>
                      <a:r>
                        <a:rPr lang="en-US" sz="1400" b="0" kern="1200">
                          <a:solidFill>
                            <a:srgbClr val="060606"/>
                          </a:solidFill>
                          <a:effectLst/>
                          <a:latin typeface="Arial"/>
                          <a:cs typeface="Arial"/>
                        </a:rPr>
                        <a:t>Alternative Language Program (ALP) Bilingual (Exception)</a:t>
                      </a:r>
                      <a:endParaRPr lang="en-US">
                        <a:solidFill>
                          <a:srgbClr val="060606"/>
                        </a:solidFill>
                        <a:effectLst/>
                        <a:latin typeface="Arial"/>
                        <a:cs typeface="Arial"/>
                      </a:endParaRPr>
                    </a:p>
                    <a:p>
                      <a:pPr marL="347345" indent="-283210" algn="l" rtl="0" eaLnBrk="1" latinLnBrk="0" hangingPunct="1">
                        <a:lnSpc>
                          <a:spcPct val="120000"/>
                        </a:lnSpc>
                      </a:pPr>
                      <a:r>
                        <a:rPr lang="en-US" sz="1400" b="0" kern="1200">
                          <a:solidFill>
                            <a:srgbClr val="060606"/>
                          </a:solidFill>
                          <a:effectLst/>
                          <a:latin typeface="Arial"/>
                          <a:cs typeface="Arial"/>
                        </a:rPr>
                        <a:t>ALP ESL (Waiver)</a:t>
                      </a:r>
                      <a:endParaRPr lang="en-US">
                        <a:solidFill>
                          <a:srgbClr val="060606"/>
                        </a:solidFill>
                        <a:effectLst/>
                        <a:latin typeface="Arial"/>
                        <a:cs typeface="Arial"/>
                      </a:endParaRPr>
                    </a:p>
                  </a:txBody>
                  <a:tcPr marL="0" marR="0" marT="0" marB="0" anchor="ctr">
                    <a:lnL>
                      <a:noFill/>
                    </a:lnL>
                    <a:lnR>
                      <a:noFill/>
                    </a:lnR>
                    <a:lnT>
                      <a:noFill/>
                    </a:lnT>
                    <a:lnB>
                      <a:noFill/>
                    </a:lnB>
                    <a:noFill/>
                  </a:tcPr>
                </a:tc>
                <a:tc>
                  <a:txBody>
                    <a:bodyPr/>
                    <a:lstStyle/>
                    <a:p>
                      <a:pPr marL="55245" indent="0" algn="l" rtl="0" eaLnBrk="1" latinLnBrk="0" hangingPunct="1">
                        <a:lnSpc>
                          <a:spcPct val="120000"/>
                        </a:lnSpc>
                        <a:buClrTx/>
                        <a:buSzPts val="1400"/>
                        <a:buNone/>
                      </a:pPr>
                      <a:r>
                        <a:rPr lang="en-US" sz="1400" b="0" kern="1200">
                          <a:solidFill>
                            <a:srgbClr val="060606"/>
                          </a:solidFill>
                          <a:effectLst/>
                          <a:latin typeface="Arial"/>
                          <a:cs typeface="Arial"/>
                        </a:rPr>
                        <a:t>Total ESL</a:t>
                      </a:r>
                      <a:endParaRPr lang="en-US" sz="1400">
                        <a:solidFill>
                          <a:srgbClr val="060606"/>
                        </a:solidFill>
                        <a:effectLst/>
                        <a:latin typeface="Arial"/>
                        <a:cs typeface="Arial"/>
                      </a:endParaRPr>
                    </a:p>
                    <a:p>
                      <a:pPr marL="457200" indent="-401955" algn="l" rtl="0" eaLnBrk="1" latinLnBrk="0" hangingPunct="1">
                        <a:lnSpc>
                          <a:spcPct val="120000"/>
                        </a:lnSpc>
                      </a:pPr>
                      <a:r>
                        <a:rPr lang="en-US" sz="1400" b="0" kern="1200">
                          <a:solidFill>
                            <a:srgbClr val="060606"/>
                          </a:solidFill>
                          <a:effectLst/>
                          <a:latin typeface="Arial"/>
                          <a:cs typeface="Arial"/>
                        </a:rPr>
                        <a:t>ESL Content Based</a:t>
                      </a:r>
                      <a:endParaRPr lang="en-US">
                        <a:solidFill>
                          <a:srgbClr val="060606"/>
                        </a:solidFill>
                        <a:effectLst/>
                        <a:latin typeface="Arial"/>
                        <a:cs typeface="Arial"/>
                      </a:endParaRPr>
                    </a:p>
                    <a:p>
                      <a:pPr marL="457200" indent="-401955" algn="l" rtl="0" eaLnBrk="1" latinLnBrk="0" hangingPunct="1">
                        <a:lnSpc>
                          <a:spcPct val="120000"/>
                        </a:lnSpc>
                      </a:pPr>
                      <a:r>
                        <a:rPr lang="en-US" sz="1400" b="0" kern="1200">
                          <a:solidFill>
                            <a:srgbClr val="060606"/>
                          </a:solidFill>
                          <a:effectLst/>
                          <a:latin typeface="Arial"/>
                          <a:cs typeface="Arial"/>
                        </a:rPr>
                        <a:t>ESL Pull-Out</a:t>
                      </a:r>
                      <a:endParaRPr lang="en-US">
                        <a:solidFill>
                          <a:srgbClr val="060606"/>
                        </a:solidFill>
                        <a:effectLst/>
                        <a:latin typeface="Arial"/>
                        <a:cs typeface="Arial"/>
                      </a:endParaRPr>
                    </a:p>
                    <a:p>
                      <a:pPr marL="457200" indent="-401955" algn="l" rtl="0" eaLnBrk="1" latinLnBrk="0" hangingPunct="1">
                        <a:lnSpc>
                          <a:spcPct val="120000"/>
                        </a:lnSpc>
                      </a:pPr>
                      <a:r>
                        <a:rPr lang="en-US" sz="1400" b="0" kern="1200">
                          <a:solidFill>
                            <a:srgbClr val="060606"/>
                          </a:solidFill>
                          <a:effectLst/>
                          <a:latin typeface="Arial"/>
                          <a:cs typeface="Arial"/>
                        </a:rPr>
                        <a:t>EB/ESL with Parental Denial</a:t>
                      </a:r>
                      <a:endParaRPr lang="en-US">
                        <a:solidFill>
                          <a:srgbClr val="060606"/>
                        </a:solidFill>
                        <a:effectLst/>
                        <a:latin typeface="Arial"/>
                        <a:cs typeface="Arial"/>
                      </a:endParaRPr>
                    </a:p>
                    <a:p>
                      <a:pPr marL="457200" indent="-401955" algn="l" rtl="0" eaLnBrk="1" latinLnBrk="0" hangingPunct="1">
                        <a:lnSpc>
                          <a:spcPct val="120000"/>
                        </a:lnSpc>
                      </a:pPr>
                      <a:r>
                        <a:rPr lang="en-US" sz="1400" b="0" kern="1200">
                          <a:solidFill>
                            <a:srgbClr val="060606"/>
                          </a:solidFill>
                          <a:effectLst/>
                          <a:latin typeface="Arial"/>
                          <a:cs typeface="Arial"/>
                        </a:rPr>
                        <a:t>Never Emergent Bilingual (EB)/English Learner (EL)</a:t>
                      </a:r>
                      <a:endParaRPr lang="en-US">
                        <a:solidFill>
                          <a:srgbClr val="060606"/>
                        </a:solidFill>
                        <a:effectLst/>
                        <a:latin typeface="Arial"/>
                        <a:cs typeface="Arial"/>
                      </a:endParaRPr>
                    </a:p>
                    <a:p>
                      <a:pPr marL="457200" indent="-401955" algn="l" rtl="0" eaLnBrk="1" latinLnBrk="0" hangingPunct="1">
                        <a:lnSpc>
                          <a:spcPct val="120000"/>
                        </a:lnSpc>
                      </a:pPr>
                      <a:r>
                        <a:rPr lang="en-US" sz="1400" b="0" kern="1200">
                          <a:solidFill>
                            <a:srgbClr val="060606"/>
                          </a:solidFill>
                          <a:effectLst/>
                          <a:latin typeface="Arial"/>
                          <a:cs typeface="Arial"/>
                        </a:rPr>
                        <a:t>Total EB/EL</a:t>
                      </a:r>
                      <a:endParaRPr lang="en-US">
                        <a:solidFill>
                          <a:srgbClr val="060606"/>
                        </a:solidFill>
                        <a:effectLst/>
                        <a:latin typeface="Arial"/>
                        <a:cs typeface="Arial"/>
                      </a:endParaRPr>
                    </a:p>
                    <a:p>
                      <a:pPr marL="457200" indent="-401955" algn="l" rtl="0" eaLnBrk="1" latinLnBrk="0" hangingPunct="1">
                        <a:lnSpc>
                          <a:spcPct val="120000"/>
                        </a:lnSpc>
                      </a:pPr>
                      <a:r>
                        <a:rPr lang="en-US" sz="1400" b="0" kern="1200">
                          <a:solidFill>
                            <a:srgbClr val="060606"/>
                          </a:solidFill>
                          <a:effectLst/>
                          <a:latin typeface="Arial"/>
                          <a:cs typeface="Arial"/>
                        </a:rPr>
                        <a:t>Monitored and Former EB/EL</a:t>
                      </a:r>
                      <a:endParaRPr lang="en-US">
                        <a:solidFill>
                          <a:srgbClr val="060606"/>
                        </a:solidFill>
                        <a:effectLst/>
                        <a:latin typeface="Arial"/>
                        <a:cs typeface="Arial"/>
                      </a:endParaRPr>
                    </a:p>
                  </a:txBody>
                  <a:tcPr marL="0" marR="0" marT="0" marB="0" anchor="ctr">
                    <a:lnL>
                      <a:noFill/>
                    </a:lnL>
                    <a:lnR>
                      <a:noFill/>
                    </a:lnR>
                    <a:lnT>
                      <a:noFill/>
                    </a:lnT>
                    <a:lnB>
                      <a:noFill/>
                    </a:lnB>
                    <a:noFill/>
                  </a:tcPr>
                </a:tc>
                <a:extLst>
                  <a:ext uri="{0D108BD9-81ED-4DB2-BD59-A6C34878D82A}">
                    <a16:rowId xmlns:a16="http://schemas.microsoft.com/office/drawing/2014/main" val="2536109058"/>
                  </a:ext>
                </a:extLst>
              </a:tr>
            </a:tbl>
          </a:graphicData>
        </a:graphic>
      </p:graphicFrame>
    </p:spTree>
    <p:extLst>
      <p:ext uri="{BB962C8B-B14F-4D97-AF65-F5344CB8AC3E}">
        <p14:creationId xmlns:p14="http://schemas.microsoft.com/office/powerpoint/2010/main" val="78476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Attendance Report</a:t>
            </a:r>
            <a:endParaRPr/>
          </a:p>
        </p:txBody>
      </p:sp>
      <p:pic>
        <p:nvPicPr>
          <p:cNvPr id="3" name="Picture 2" descr="A graph of a school year&#10;&#10;Description automatically generated">
            <a:extLst>
              <a:ext uri="{FF2B5EF4-FFF2-40B4-BE49-F238E27FC236}">
                <a16:creationId xmlns:a16="http://schemas.microsoft.com/office/drawing/2014/main" id="{99500692-818C-0B0C-09CF-52CB48212979}"/>
              </a:ext>
            </a:extLst>
          </p:cNvPr>
          <p:cNvPicPr>
            <a:picLocks noChangeAspect="1"/>
          </p:cNvPicPr>
          <p:nvPr/>
        </p:nvPicPr>
        <p:blipFill>
          <a:blip r:embed="rId4"/>
          <a:stretch>
            <a:fillRect/>
          </a:stretch>
        </p:blipFill>
        <p:spPr>
          <a:xfrm>
            <a:off x="2585470" y="1909591"/>
            <a:ext cx="7021061" cy="4810700"/>
          </a:xfrm>
          <a:prstGeom prst="rect">
            <a:avLst/>
          </a:prstGeom>
        </p:spPr>
      </p:pic>
    </p:spTree>
    <p:extLst>
      <p:ext uri="{BB962C8B-B14F-4D97-AF65-F5344CB8AC3E}">
        <p14:creationId xmlns:p14="http://schemas.microsoft.com/office/powerpoint/2010/main" val="231489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9"/>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08" name="Google Shape;208;p29"/>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FFCA28"/>
              </a:buClr>
              <a:buSzPts val="3600"/>
              <a:buFont typeface="Gill Sans"/>
              <a:buNone/>
            </a:pPr>
            <a:r>
              <a:rPr lang="en-US" sz="4400">
                <a:solidFill>
                  <a:schemeClr val="accent2"/>
                </a:solidFill>
              </a:rPr>
              <a:t>Annual Report Includes:</a:t>
            </a:r>
          </a:p>
        </p:txBody>
      </p:sp>
      <p:sp>
        <p:nvSpPr>
          <p:cNvPr id="3" name="TextBox 2">
            <a:extLst>
              <a:ext uri="{FF2B5EF4-FFF2-40B4-BE49-F238E27FC236}">
                <a16:creationId xmlns:a16="http://schemas.microsoft.com/office/drawing/2014/main" id="{6B565C2D-7239-BDAA-5E8B-6D7340A61CBE}"/>
              </a:ext>
            </a:extLst>
          </p:cNvPr>
          <p:cNvSpPr txBox="1"/>
          <p:nvPr/>
        </p:nvSpPr>
        <p:spPr>
          <a:xfrm>
            <a:off x="581025" y="1972706"/>
            <a:ext cx="11030100" cy="4616648"/>
          </a:xfrm>
          <a:prstGeom prst="rect">
            <a:avLst/>
          </a:prstGeom>
          <a:noFill/>
        </p:spPr>
        <p:txBody>
          <a:bodyPr wrap="square" lIns="91440" tIns="45720" rIns="91440" bIns="45720" anchor="t">
            <a:spAutoFit/>
          </a:bodyPr>
          <a:lstStyle/>
          <a:p>
            <a:pPr>
              <a:spcBef>
                <a:spcPts val="1200"/>
              </a:spcBef>
              <a:buFont typeface="+mj-lt"/>
              <a:buAutoNum type="arabicPeriod"/>
            </a:pPr>
            <a:r>
              <a:rPr lang="en-US" sz="2000"/>
              <a:t>  2023-24 Texas Academic Performance Report (PDF TAPR)</a:t>
            </a:r>
          </a:p>
          <a:p>
            <a:pPr marL="628650" lvl="1"/>
            <a:r>
              <a:rPr lang="en-US" sz="1600"/>
              <a:t>For the District and each Campus in the District</a:t>
            </a:r>
          </a:p>
          <a:p>
            <a:pPr>
              <a:spcBef>
                <a:spcPts val="1200"/>
              </a:spcBef>
              <a:buFont typeface="+mj-lt"/>
              <a:buAutoNum type="arabicPeriod"/>
            </a:pPr>
            <a:r>
              <a:rPr lang="en-US" sz="2000"/>
              <a:t>  PEIMS Financial Standard Report (2022-23 Financial Actual Report)</a:t>
            </a:r>
          </a:p>
          <a:p>
            <a:pPr marL="628650" lvl="1"/>
            <a:r>
              <a:rPr lang="en-US" sz="1600"/>
              <a:t>For the District and each Campus in the District</a:t>
            </a:r>
          </a:p>
          <a:p>
            <a:pPr>
              <a:spcBef>
                <a:spcPts val="1200"/>
              </a:spcBef>
              <a:buAutoNum type="arabicPeriod"/>
            </a:pPr>
            <a:r>
              <a:rPr lang="en-US" sz="2000"/>
              <a:t>  District Accreditation Status (2022-23 School Year)</a:t>
            </a:r>
          </a:p>
          <a:p>
            <a:pPr>
              <a:spcBef>
                <a:spcPts val="1200"/>
              </a:spcBef>
              <a:buFont typeface="+mj-lt"/>
              <a:buAutoNum type="arabicPeriod"/>
            </a:pPr>
            <a:r>
              <a:rPr lang="en-US" sz="2000"/>
              <a:t>  Campus Performance Objectives</a:t>
            </a:r>
            <a:endParaRPr lang="en-US" sz="1600"/>
          </a:p>
          <a:p>
            <a:pPr>
              <a:spcBef>
                <a:spcPts val="1200"/>
              </a:spcBef>
              <a:buFont typeface="+mj-lt"/>
              <a:buAutoNum type="arabicPeriod"/>
            </a:pPr>
            <a:r>
              <a:rPr lang="en-US" sz="2000"/>
              <a:t>  Report on Violent or Criminal Incidents on Campuses</a:t>
            </a:r>
          </a:p>
          <a:p>
            <a:pPr>
              <a:spcBef>
                <a:spcPts val="1200"/>
              </a:spcBef>
              <a:buFont typeface="+mj-lt"/>
              <a:buAutoNum type="arabicPeriod"/>
            </a:pPr>
            <a:r>
              <a:rPr lang="en-US" sz="2000"/>
              <a:t>  Student Performance in Postsecondary Institutions</a:t>
            </a:r>
          </a:p>
          <a:p>
            <a:pPr lvl="1">
              <a:tabLst>
                <a:tab pos="628650" algn="l"/>
              </a:tabLst>
            </a:pPr>
            <a:r>
              <a:rPr lang="en-US" sz="1600"/>
              <a:t>	For each High School Campus in the District</a:t>
            </a:r>
          </a:p>
          <a:p>
            <a:pPr>
              <a:spcBef>
                <a:spcPts val="1200"/>
              </a:spcBef>
              <a:buFont typeface="+mj-lt"/>
              <a:buAutoNum type="arabicPeriod"/>
            </a:pPr>
            <a:r>
              <a:rPr lang="en-US" sz="2000"/>
              <a:t>  Progress Toward Board-adopted HB 3 Goals</a:t>
            </a:r>
          </a:p>
          <a:p>
            <a:pPr marL="628650" lvl="1"/>
            <a:r>
              <a:rPr lang="en-US" sz="1600"/>
              <a:t> </a:t>
            </a:r>
          </a:p>
          <a:p>
            <a:pPr>
              <a:spcBef>
                <a:spcPts val="1200"/>
              </a:spcBef>
              <a:buAutoNum type="arabicPeriod"/>
            </a:pPr>
            <a:r>
              <a:rPr lang="en-US" sz="2000"/>
              <a:t>  2023-24 TAPR Glossary</a:t>
            </a:r>
            <a:endParaRPr lang="en-US"/>
          </a:p>
        </p:txBody>
      </p:sp>
      <p:sp>
        <p:nvSpPr>
          <p:cNvPr id="2" name="TextBox 1">
            <a:extLst>
              <a:ext uri="{FF2B5EF4-FFF2-40B4-BE49-F238E27FC236}">
                <a16:creationId xmlns:a16="http://schemas.microsoft.com/office/drawing/2014/main" id="{543D8A70-5DF8-BCB3-13E3-DC8A6CEA4264}"/>
              </a:ext>
            </a:extLst>
          </p:cNvPr>
          <p:cNvSpPr txBox="1"/>
          <p:nvPr/>
        </p:nvSpPr>
        <p:spPr>
          <a:xfrm>
            <a:off x="7286836" y="4514016"/>
            <a:ext cx="4594830" cy="1015663"/>
          </a:xfrm>
          <a:prstGeom prst="rect">
            <a:avLst/>
          </a:prstGeom>
          <a:noFill/>
          <a:ln w="57150">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060606"/>
                </a:solidFill>
              </a:rPr>
              <a:t>The 2023-2024 District Annual Report is posted on the district's website at:</a:t>
            </a:r>
            <a:endParaRPr lang="en-US" sz="2000"/>
          </a:p>
          <a:p>
            <a:pPr algn="ctr"/>
            <a:r>
              <a:rPr lang="en-US" sz="2000" u="sng">
                <a:solidFill>
                  <a:srgbClr val="060606"/>
                </a:solidFill>
              </a:rPr>
              <a:t>www.redoakisd.org/Page/2048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Annual Dropout Rate (Grades 7-8)</a:t>
            </a:r>
          </a:p>
        </p:txBody>
      </p:sp>
      <p:graphicFrame>
        <p:nvGraphicFramePr>
          <p:cNvPr id="2" name="Table 1">
            <a:extLst>
              <a:ext uri="{FF2B5EF4-FFF2-40B4-BE49-F238E27FC236}">
                <a16:creationId xmlns:a16="http://schemas.microsoft.com/office/drawing/2014/main" id="{A1B793DE-7E37-D28A-35F4-C0CDEB1838F4}"/>
              </a:ext>
            </a:extLst>
          </p:cNvPr>
          <p:cNvGraphicFramePr>
            <a:graphicFrameLocks noGrp="1"/>
          </p:cNvGraphicFramePr>
          <p:nvPr>
            <p:extLst>
              <p:ext uri="{D42A27DB-BD31-4B8C-83A1-F6EECF244321}">
                <p14:modId xmlns:p14="http://schemas.microsoft.com/office/powerpoint/2010/main" val="2529661961"/>
              </p:ext>
            </p:extLst>
          </p:nvPr>
        </p:nvGraphicFramePr>
        <p:xfrm>
          <a:off x="3401121" y="2450144"/>
          <a:ext cx="5325783" cy="2316480"/>
        </p:xfrm>
        <a:graphic>
          <a:graphicData uri="http://schemas.openxmlformats.org/drawingml/2006/table">
            <a:tbl>
              <a:tblPr firstRow="1" bandRow="1">
                <a:tableStyleId>{80E8DF89-F340-40A9-BB2A-2C84CD5BD80E}</a:tableStyleId>
              </a:tblPr>
              <a:tblGrid>
                <a:gridCol w="2241396">
                  <a:extLst>
                    <a:ext uri="{9D8B030D-6E8A-4147-A177-3AD203B41FA5}">
                      <a16:colId xmlns:a16="http://schemas.microsoft.com/office/drawing/2014/main" val="3850431212"/>
                    </a:ext>
                  </a:extLst>
                </a:gridCol>
                <a:gridCol w="3084387">
                  <a:extLst>
                    <a:ext uri="{9D8B030D-6E8A-4147-A177-3AD203B41FA5}">
                      <a16:colId xmlns:a16="http://schemas.microsoft.com/office/drawing/2014/main" val="3431295356"/>
                    </a:ext>
                  </a:extLst>
                </a:gridCol>
              </a:tblGrid>
              <a:tr h="370840">
                <a:tc>
                  <a:txBody>
                    <a:bodyPr/>
                    <a:lstStyle/>
                    <a:p>
                      <a:endParaRPr lang="en-US" sz="3200" b="1"/>
                    </a:p>
                  </a:txBody>
                  <a:tcPr/>
                </a:tc>
                <a:tc>
                  <a:txBody>
                    <a:bodyPr/>
                    <a:lstStyle/>
                    <a:p>
                      <a:pPr algn="ctr"/>
                      <a:r>
                        <a:rPr lang="en-US" sz="3200" b="1" dirty="0"/>
                        <a:t>2022-23</a:t>
                      </a:r>
                    </a:p>
                  </a:txBody>
                  <a:tcPr/>
                </a:tc>
                <a:extLst>
                  <a:ext uri="{0D108BD9-81ED-4DB2-BD59-A6C34878D82A}">
                    <a16:rowId xmlns:a16="http://schemas.microsoft.com/office/drawing/2014/main" val="3658783942"/>
                  </a:ext>
                </a:extLst>
              </a:tr>
              <a:tr h="370840">
                <a:tc>
                  <a:txBody>
                    <a:bodyPr/>
                    <a:lstStyle/>
                    <a:p>
                      <a:r>
                        <a:rPr lang="en-US" sz="3200" b="1" dirty="0"/>
                        <a:t>State</a:t>
                      </a:r>
                    </a:p>
                  </a:txBody>
                  <a:tcPr/>
                </a:tc>
                <a:tc>
                  <a:txBody>
                    <a:bodyPr/>
                    <a:lstStyle/>
                    <a:p>
                      <a:pPr algn="ctr"/>
                      <a:r>
                        <a:rPr lang="en-US" sz="3200"/>
                        <a:t>0.8%</a:t>
                      </a:r>
                    </a:p>
                  </a:txBody>
                  <a:tcPr/>
                </a:tc>
                <a:extLst>
                  <a:ext uri="{0D108BD9-81ED-4DB2-BD59-A6C34878D82A}">
                    <a16:rowId xmlns:a16="http://schemas.microsoft.com/office/drawing/2014/main" val="3030183217"/>
                  </a:ext>
                </a:extLst>
              </a:tr>
              <a:tr h="370840">
                <a:tc>
                  <a:txBody>
                    <a:bodyPr/>
                    <a:lstStyle/>
                    <a:p>
                      <a:r>
                        <a:rPr lang="en-US" sz="3200" b="1" dirty="0"/>
                        <a:t>Region</a:t>
                      </a:r>
                    </a:p>
                  </a:txBody>
                  <a:tcPr/>
                </a:tc>
                <a:tc>
                  <a:txBody>
                    <a:bodyPr/>
                    <a:lstStyle/>
                    <a:p>
                      <a:pPr algn="ctr"/>
                      <a:r>
                        <a:rPr lang="en-US" sz="3200" dirty="0"/>
                        <a:t>0.7%</a:t>
                      </a:r>
                    </a:p>
                  </a:txBody>
                  <a:tcPr/>
                </a:tc>
                <a:extLst>
                  <a:ext uri="{0D108BD9-81ED-4DB2-BD59-A6C34878D82A}">
                    <a16:rowId xmlns:a16="http://schemas.microsoft.com/office/drawing/2014/main" val="3199765260"/>
                  </a:ext>
                </a:extLst>
              </a:tr>
              <a:tr h="370840">
                <a:tc>
                  <a:txBody>
                    <a:bodyPr/>
                    <a:lstStyle/>
                    <a:p>
                      <a:r>
                        <a:rPr lang="en-US" sz="3200" b="1" dirty="0"/>
                        <a:t>District</a:t>
                      </a:r>
                    </a:p>
                  </a:txBody>
                  <a:tcPr/>
                </a:tc>
                <a:tc>
                  <a:txBody>
                    <a:bodyPr/>
                    <a:lstStyle/>
                    <a:p>
                      <a:pPr algn="ctr"/>
                      <a:r>
                        <a:rPr lang="en-US" sz="3200" dirty="0"/>
                        <a:t>0.3%</a:t>
                      </a:r>
                    </a:p>
                  </a:txBody>
                  <a:tcPr/>
                </a:tc>
                <a:extLst>
                  <a:ext uri="{0D108BD9-81ED-4DB2-BD59-A6C34878D82A}">
                    <a16:rowId xmlns:a16="http://schemas.microsoft.com/office/drawing/2014/main" val="4285787021"/>
                  </a:ext>
                </a:extLst>
              </a:tr>
            </a:tbl>
          </a:graphicData>
        </a:graphic>
      </p:graphicFrame>
    </p:spTree>
    <p:extLst>
      <p:ext uri="{BB962C8B-B14F-4D97-AF65-F5344CB8AC3E}">
        <p14:creationId xmlns:p14="http://schemas.microsoft.com/office/powerpoint/2010/main" val="66609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Annual Dropout Rate (Grades 9-12)</a:t>
            </a:r>
          </a:p>
        </p:txBody>
      </p:sp>
      <p:graphicFrame>
        <p:nvGraphicFramePr>
          <p:cNvPr id="2" name="Table 1">
            <a:extLst>
              <a:ext uri="{FF2B5EF4-FFF2-40B4-BE49-F238E27FC236}">
                <a16:creationId xmlns:a16="http://schemas.microsoft.com/office/drawing/2014/main" id="{2A5DAC94-3C10-1BB6-07D4-C7438BAF05C4}"/>
              </a:ext>
            </a:extLst>
          </p:cNvPr>
          <p:cNvGraphicFramePr>
            <a:graphicFrameLocks noGrp="1"/>
          </p:cNvGraphicFramePr>
          <p:nvPr>
            <p:extLst>
              <p:ext uri="{D42A27DB-BD31-4B8C-83A1-F6EECF244321}">
                <p14:modId xmlns:p14="http://schemas.microsoft.com/office/powerpoint/2010/main" val="803860613"/>
              </p:ext>
            </p:extLst>
          </p:nvPr>
        </p:nvGraphicFramePr>
        <p:xfrm>
          <a:off x="3401121" y="2450144"/>
          <a:ext cx="5325783" cy="2316480"/>
        </p:xfrm>
        <a:graphic>
          <a:graphicData uri="http://schemas.openxmlformats.org/drawingml/2006/table">
            <a:tbl>
              <a:tblPr firstRow="1" bandRow="1">
                <a:tableStyleId>{80E8DF89-F340-40A9-BB2A-2C84CD5BD80E}</a:tableStyleId>
              </a:tblPr>
              <a:tblGrid>
                <a:gridCol w="2241396">
                  <a:extLst>
                    <a:ext uri="{9D8B030D-6E8A-4147-A177-3AD203B41FA5}">
                      <a16:colId xmlns:a16="http://schemas.microsoft.com/office/drawing/2014/main" val="3850431212"/>
                    </a:ext>
                  </a:extLst>
                </a:gridCol>
                <a:gridCol w="3084387">
                  <a:extLst>
                    <a:ext uri="{9D8B030D-6E8A-4147-A177-3AD203B41FA5}">
                      <a16:colId xmlns:a16="http://schemas.microsoft.com/office/drawing/2014/main" val="3431295356"/>
                    </a:ext>
                  </a:extLst>
                </a:gridCol>
              </a:tblGrid>
              <a:tr h="370840">
                <a:tc>
                  <a:txBody>
                    <a:bodyPr/>
                    <a:lstStyle/>
                    <a:p>
                      <a:endParaRPr lang="en-US" sz="3200" b="1"/>
                    </a:p>
                  </a:txBody>
                  <a:tcPr/>
                </a:tc>
                <a:tc>
                  <a:txBody>
                    <a:bodyPr/>
                    <a:lstStyle/>
                    <a:p>
                      <a:pPr algn="ctr"/>
                      <a:r>
                        <a:rPr lang="en-US" sz="3200" b="1"/>
                        <a:t>2022-23</a:t>
                      </a:r>
                    </a:p>
                  </a:txBody>
                  <a:tcPr/>
                </a:tc>
                <a:extLst>
                  <a:ext uri="{0D108BD9-81ED-4DB2-BD59-A6C34878D82A}">
                    <a16:rowId xmlns:a16="http://schemas.microsoft.com/office/drawing/2014/main" val="3658783942"/>
                  </a:ext>
                </a:extLst>
              </a:tr>
              <a:tr h="370840">
                <a:tc>
                  <a:txBody>
                    <a:bodyPr/>
                    <a:lstStyle/>
                    <a:p>
                      <a:r>
                        <a:rPr lang="en-US" sz="3200" b="1"/>
                        <a:t>State</a:t>
                      </a:r>
                    </a:p>
                  </a:txBody>
                  <a:tcPr/>
                </a:tc>
                <a:tc>
                  <a:txBody>
                    <a:bodyPr/>
                    <a:lstStyle/>
                    <a:p>
                      <a:pPr algn="ctr"/>
                      <a:r>
                        <a:rPr lang="en-US" sz="3200"/>
                        <a:t>2.0%</a:t>
                      </a:r>
                    </a:p>
                  </a:txBody>
                  <a:tcPr/>
                </a:tc>
                <a:extLst>
                  <a:ext uri="{0D108BD9-81ED-4DB2-BD59-A6C34878D82A}">
                    <a16:rowId xmlns:a16="http://schemas.microsoft.com/office/drawing/2014/main" val="3030183217"/>
                  </a:ext>
                </a:extLst>
              </a:tr>
              <a:tr h="370840">
                <a:tc>
                  <a:txBody>
                    <a:bodyPr/>
                    <a:lstStyle/>
                    <a:p>
                      <a:r>
                        <a:rPr lang="en-US" sz="3200" b="1"/>
                        <a:t>Region</a:t>
                      </a:r>
                    </a:p>
                  </a:txBody>
                  <a:tcPr/>
                </a:tc>
                <a:tc>
                  <a:txBody>
                    <a:bodyPr/>
                    <a:lstStyle/>
                    <a:p>
                      <a:pPr algn="ctr"/>
                      <a:r>
                        <a:rPr lang="en-US" sz="3200"/>
                        <a:t>2.5%</a:t>
                      </a:r>
                    </a:p>
                  </a:txBody>
                  <a:tcPr/>
                </a:tc>
                <a:extLst>
                  <a:ext uri="{0D108BD9-81ED-4DB2-BD59-A6C34878D82A}">
                    <a16:rowId xmlns:a16="http://schemas.microsoft.com/office/drawing/2014/main" val="3199765260"/>
                  </a:ext>
                </a:extLst>
              </a:tr>
              <a:tr h="370840">
                <a:tc>
                  <a:txBody>
                    <a:bodyPr/>
                    <a:lstStyle/>
                    <a:p>
                      <a:r>
                        <a:rPr lang="en-US" sz="3200" b="1"/>
                        <a:t>District</a:t>
                      </a:r>
                    </a:p>
                  </a:txBody>
                  <a:tcPr/>
                </a:tc>
                <a:tc>
                  <a:txBody>
                    <a:bodyPr/>
                    <a:lstStyle/>
                    <a:p>
                      <a:pPr algn="ctr"/>
                      <a:r>
                        <a:rPr lang="en-US" sz="3200"/>
                        <a:t>0.8%</a:t>
                      </a:r>
                    </a:p>
                  </a:txBody>
                  <a:tcPr/>
                </a:tc>
                <a:extLst>
                  <a:ext uri="{0D108BD9-81ED-4DB2-BD59-A6C34878D82A}">
                    <a16:rowId xmlns:a16="http://schemas.microsoft.com/office/drawing/2014/main" val="4285787021"/>
                  </a:ext>
                </a:extLst>
              </a:tr>
            </a:tbl>
          </a:graphicData>
        </a:graphic>
      </p:graphicFrame>
    </p:spTree>
    <p:extLst>
      <p:ext uri="{BB962C8B-B14F-4D97-AF65-F5344CB8AC3E}">
        <p14:creationId xmlns:p14="http://schemas.microsoft.com/office/powerpoint/2010/main" val="348963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4-year Longitudinal Graduation Rate (Grades 9-12)</a:t>
            </a:r>
          </a:p>
        </p:txBody>
      </p:sp>
      <p:graphicFrame>
        <p:nvGraphicFramePr>
          <p:cNvPr id="2" name="Table 1">
            <a:extLst>
              <a:ext uri="{FF2B5EF4-FFF2-40B4-BE49-F238E27FC236}">
                <a16:creationId xmlns:a16="http://schemas.microsoft.com/office/drawing/2014/main" id="{33A9CA97-C9A9-4810-7F11-36377CCE139E}"/>
              </a:ext>
            </a:extLst>
          </p:cNvPr>
          <p:cNvGraphicFramePr>
            <a:graphicFrameLocks noGrp="1"/>
          </p:cNvGraphicFramePr>
          <p:nvPr>
            <p:extLst>
              <p:ext uri="{D42A27DB-BD31-4B8C-83A1-F6EECF244321}">
                <p14:modId xmlns:p14="http://schemas.microsoft.com/office/powerpoint/2010/main" val="386702999"/>
              </p:ext>
            </p:extLst>
          </p:nvPr>
        </p:nvGraphicFramePr>
        <p:xfrm>
          <a:off x="930443" y="2450144"/>
          <a:ext cx="10376894" cy="2316480"/>
        </p:xfrm>
        <a:graphic>
          <a:graphicData uri="http://schemas.openxmlformats.org/drawingml/2006/table">
            <a:tbl>
              <a:tblPr firstRow="1" bandRow="1">
                <a:tableStyleId>{80E8DF89-F340-40A9-BB2A-2C84CD5BD80E}</a:tableStyleId>
              </a:tblPr>
              <a:tblGrid>
                <a:gridCol w="4449062">
                  <a:extLst>
                    <a:ext uri="{9D8B030D-6E8A-4147-A177-3AD203B41FA5}">
                      <a16:colId xmlns:a16="http://schemas.microsoft.com/office/drawing/2014/main" val="3850431212"/>
                    </a:ext>
                  </a:extLst>
                </a:gridCol>
                <a:gridCol w="1975944">
                  <a:extLst>
                    <a:ext uri="{9D8B030D-6E8A-4147-A177-3AD203B41FA5}">
                      <a16:colId xmlns:a16="http://schemas.microsoft.com/office/drawing/2014/main" val="1873422332"/>
                    </a:ext>
                  </a:extLst>
                </a:gridCol>
                <a:gridCol w="1975944">
                  <a:extLst>
                    <a:ext uri="{9D8B030D-6E8A-4147-A177-3AD203B41FA5}">
                      <a16:colId xmlns:a16="http://schemas.microsoft.com/office/drawing/2014/main" val="1574557180"/>
                    </a:ext>
                  </a:extLst>
                </a:gridCol>
                <a:gridCol w="1975944">
                  <a:extLst>
                    <a:ext uri="{9D8B030D-6E8A-4147-A177-3AD203B41FA5}">
                      <a16:colId xmlns:a16="http://schemas.microsoft.com/office/drawing/2014/main" val="1100829822"/>
                    </a:ext>
                  </a:extLst>
                </a:gridCol>
              </a:tblGrid>
              <a:tr h="370840">
                <a:tc>
                  <a:txBody>
                    <a:bodyPr/>
                    <a:lstStyle/>
                    <a:p>
                      <a:r>
                        <a:rPr lang="en-US" sz="3200" b="1" dirty="0"/>
                        <a:t>Class of 2023</a:t>
                      </a:r>
                    </a:p>
                  </a:txBody>
                  <a:tcPr/>
                </a:tc>
                <a:tc>
                  <a:txBody>
                    <a:bodyPr/>
                    <a:lstStyle/>
                    <a:p>
                      <a:pPr algn="ctr"/>
                      <a:r>
                        <a:rPr lang="en-US" sz="3200" b="1" dirty="0"/>
                        <a:t>State</a:t>
                      </a:r>
                    </a:p>
                  </a:txBody>
                  <a:tcPr/>
                </a:tc>
                <a:tc>
                  <a:txBody>
                    <a:bodyPr/>
                    <a:lstStyle/>
                    <a:p>
                      <a:pPr algn="ctr"/>
                      <a:r>
                        <a:rPr lang="en-US" sz="3200" b="1" dirty="0"/>
                        <a:t>Region</a:t>
                      </a:r>
                    </a:p>
                  </a:txBody>
                  <a:tcPr/>
                </a:tc>
                <a:tc>
                  <a:txBody>
                    <a:bodyPr/>
                    <a:lstStyle/>
                    <a:p>
                      <a:pPr algn="ctr"/>
                      <a:r>
                        <a:rPr lang="en-US" sz="3200" b="1" dirty="0"/>
                        <a:t>District</a:t>
                      </a:r>
                    </a:p>
                  </a:txBody>
                  <a:tcPr/>
                </a:tc>
                <a:extLst>
                  <a:ext uri="{0D108BD9-81ED-4DB2-BD59-A6C34878D82A}">
                    <a16:rowId xmlns:a16="http://schemas.microsoft.com/office/drawing/2014/main" val="3658783942"/>
                  </a:ext>
                </a:extLst>
              </a:tr>
              <a:tr h="370840">
                <a:tc>
                  <a:txBody>
                    <a:bodyPr/>
                    <a:lstStyle/>
                    <a:p>
                      <a:r>
                        <a:rPr lang="en-US" sz="3200" b="1" dirty="0"/>
                        <a:t>Graduated</a:t>
                      </a:r>
                    </a:p>
                  </a:txBody>
                  <a:tcPr/>
                </a:tc>
                <a:tc>
                  <a:txBody>
                    <a:bodyPr/>
                    <a:lstStyle/>
                    <a:p>
                      <a:pPr algn="ctr"/>
                      <a:r>
                        <a:rPr lang="en-US" sz="3200" dirty="0"/>
                        <a:t>90.3%</a:t>
                      </a:r>
                    </a:p>
                  </a:txBody>
                  <a:tcPr/>
                </a:tc>
                <a:tc>
                  <a:txBody>
                    <a:bodyPr/>
                    <a:lstStyle/>
                    <a:p>
                      <a:pPr algn="ctr"/>
                      <a:r>
                        <a:rPr lang="en-US" sz="3200" dirty="0"/>
                        <a:t>88.5%</a:t>
                      </a:r>
                    </a:p>
                  </a:txBody>
                  <a:tcPr/>
                </a:tc>
                <a:tc>
                  <a:txBody>
                    <a:bodyPr/>
                    <a:lstStyle/>
                    <a:p>
                      <a:pPr algn="ctr"/>
                      <a:r>
                        <a:rPr lang="en-US" sz="3200" dirty="0"/>
                        <a:t>94.0%</a:t>
                      </a:r>
                    </a:p>
                  </a:txBody>
                  <a:tcPr/>
                </a:tc>
                <a:extLst>
                  <a:ext uri="{0D108BD9-81ED-4DB2-BD59-A6C34878D82A}">
                    <a16:rowId xmlns:a16="http://schemas.microsoft.com/office/drawing/2014/main" val="3030183217"/>
                  </a:ext>
                </a:extLst>
              </a:tr>
              <a:tr h="370840">
                <a:tc>
                  <a:txBody>
                    <a:bodyPr/>
                    <a:lstStyle/>
                    <a:p>
                      <a:r>
                        <a:rPr lang="en-US" sz="3200" b="1" dirty="0"/>
                        <a:t>Received </a:t>
                      </a:r>
                      <a:r>
                        <a:rPr lang="en-US" sz="3200" b="1" dirty="0" err="1"/>
                        <a:t>TxCHSE</a:t>
                      </a:r>
                    </a:p>
                  </a:txBody>
                  <a:tcPr/>
                </a:tc>
                <a:tc>
                  <a:txBody>
                    <a:bodyPr/>
                    <a:lstStyle/>
                    <a:p>
                      <a:pPr algn="ctr"/>
                      <a:r>
                        <a:rPr lang="en-US" sz="3200" dirty="0"/>
                        <a:t>0.3%</a:t>
                      </a:r>
                    </a:p>
                  </a:txBody>
                  <a:tcPr/>
                </a:tc>
                <a:tc>
                  <a:txBody>
                    <a:bodyPr/>
                    <a:lstStyle/>
                    <a:p>
                      <a:pPr algn="ctr"/>
                      <a:r>
                        <a:rPr lang="en-US" sz="3200" dirty="0"/>
                        <a:t>0.2%</a:t>
                      </a:r>
                    </a:p>
                  </a:txBody>
                  <a:tcPr/>
                </a:tc>
                <a:tc>
                  <a:txBody>
                    <a:bodyPr/>
                    <a:lstStyle/>
                    <a:p>
                      <a:pPr algn="ctr"/>
                      <a:r>
                        <a:rPr lang="en-US" sz="3200" dirty="0"/>
                        <a:t>0%</a:t>
                      </a:r>
                    </a:p>
                  </a:txBody>
                  <a:tcPr/>
                </a:tc>
                <a:extLst>
                  <a:ext uri="{0D108BD9-81ED-4DB2-BD59-A6C34878D82A}">
                    <a16:rowId xmlns:a16="http://schemas.microsoft.com/office/drawing/2014/main" val="3199765260"/>
                  </a:ext>
                </a:extLst>
              </a:tr>
              <a:tr h="370840">
                <a:tc>
                  <a:txBody>
                    <a:bodyPr/>
                    <a:lstStyle/>
                    <a:p>
                      <a:r>
                        <a:rPr lang="en-US" sz="3200" b="1" dirty="0"/>
                        <a:t>Continued HS</a:t>
                      </a:r>
                    </a:p>
                  </a:txBody>
                  <a:tcPr/>
                </a:tc>
                <a:tc>
                  <a:txBody>
                    <a:bodyPr/>
                    <a:lstStyle/>
                    <a:p>
                      <a:pPr algn="ctr"/>
                      <a:r>
                        <a:rPr lang="en-US" sz="3200" dirty="0"/>
                        <a:t>3.1%</a:t>
                      </a:r>
                    </a:p>
                  </a:txBody>
                  <a:tcPr/>
                </a:tc>
                <a:tc>
                  <a:txBody>
                    <a:bodyPr/>
                    <a:lstStyle/>
                    <a:p>
                      <a:pPr algn="ctr"/>
                      <a:r>
                        <a:rPr lang="en-US" sz="3200" dirty="0"/>
                        <a:t>3.5%</a:t>
                      </a:r>
                    </a:p>
                  </a:txBody>
                  <a:tcPr/>
                </a:tc>
                <a:tc>
                  <a:txBody>
                    <a:bodyPr/>
                    <a:lstStyle/>
                    <a:p>
                      <a:pPr algn="ctr"/>
                      <a:r>
                        <a:rPr lang="en-US" sz="3200" dirty="0"/>
                        <a:t>1.3%</a:t>
                      </a:r>
                    </a:p>
                  </a:txBody>
                  <a:tcPr/>
                </a:tc>
                <a:extLst>
                  <a:ext uri="{0D108BD9-81ED-4DB2-BD59-A6C34878D82A}">
                    <a16:rowId xmlns:a16="http://schemas.microsoft.com/office/drawing/2014/main" val="4285787021"/>
                  </a:ext>
                </a:extLst>
              </a:tr>
            </a:tbl>
          </a:graphicData>
        </a:graphic>
      </p:graphicFrame>
    </p:spTree>
    <p:extLst>
      <p:ext uri="{BB962C8B-B14F-4D97-AF65-F5344CB8AC3E}">
        <p14:creationId xmlns:p14="http://schemas.microsoft.com/office/powerpoint/2010/main" val="812325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fontScale="90000"/>
          </a:bodyPr>
          <a:lstStyle/>
          <a:p>
            <a:pPr>
              <a:buClr>
                <a:srgbClr val="FFCA28"/>
              </a:buClr>
              <a:buSzPts val="3600"/>
            </a:pPr>
            <a:r>
              <a:rPr lang="en-US" sz="3600" b="1">
                <a:solidFill>
                  <a:srgbClr val="FFCA28"/>
                </a:solidFill>
              </a:rPr>
              <a:t>College, Career and Military Readiness Report (CCMR)</a:t>
            </a:r>
          </a:p>
        </p:txBody>
      </p:sp>
      <p:graphicFrame>
        <p:nvGraphicFramePr>
          <p:cNvPr id="2" name="Table 1">
            <a:extLst>
              <a:ext uri="{FF2B5EF4-FFF2-40B4-BE49-F238E27FC236}">
                <a16:creationId xmlns:a16="http://schemas.microsoft.com/office/drawing/2014/main" id="{6EA7AD9B-9C6F-504B-2281-C167955207A0}"/>
              </a:ext>
            </a:extLst>
          </p:cNvPr>
          <p:cNvGraphicFramePr>
            <a:graphicFrameLocks noGrp="1"/>
          </p:cNvGraphicFramePr>
          <p:nvPr>
            <p:extLst>
              <p:ext uri="{D42A27DB-BD31-4B8C-83A1-F6EECF244321}">
                <p14:modId xmlns:p14="http://schemas.microsoft.com/office/powerpoint/2010/main" val="1104825526"/>
              </p:ext>
            </p:extLst>
          </p:nvPr>
        </p:nvGraphicFramePr>
        <p:xfrm>
          <a:off x="930443" y="2450144"/>
          <a:ext cx="10402736" cy="2316480"/>
        </p:xfrm>
        <a:graphic>
          <a:graphicData uri="http://schemas.openxmlformats.org/drawingml/2006/table">
            <a:tbl>
              <a:tblPr firstRow="1" bandRow="1">
                <a:tableStyleId>{80E8DF89-F340-40A9-BB2A-2C84CD5BD80E}</a:tableStyleId>
              </a:tblPr>
              <a:tblGrid>
                <a:gridCol w="7151784">
                  <a:extLst>
                    <a:ext uri="{9D8B030D-6E8A-4147-A177-3AD203B41FA5}">
                      <a16:colId xmlns:a16="http://schemas.microsoft.com/office/drawing/2014/main" val="3850431212"/>
                    </a:ext>
                  </a:extLst>
                </a:gridCol>
                <a:gridCol w="1625476">
                  <a:extLst>
                    <a:ext uri="{9D8B030D-6E8A-4147-A177-3AD203B41FA5}">
                      <a16:colId xmlns:a16="http://schemas.microsoft.com/office/drawing/2014/main" val="1602708984"/>
                    </a:ext>
                  </a:extLst>
                </a:gridCol>
                <a:gridCol w="1625476">
                  <a:extLst>
                    <a:ext uri="{9D8B030D-6E8A-4147-A177-3AD203B41FA5}">
                      <a16:colId xmlns:a16="http://schemas.microsoft.com/office/drawing/2014/main" val="3431295356"/>
                    </a:ext>
                  </a:extLst>
                </a:gridCol>
              </a:tblGrid>
              <a:tr h="370840">
                <a:tc>
                  <a:txBody>
                    <a:bodyPr/>
                    <a:lstStyle/>
                    <a:p>
                      <a:r>
                        <a:rPr lang="en-US" sz="3200" b="1" dirty="0"/>
                        <a:t>2022-2023</a:t>
                      </a:r>
                    </a:p>
                  </a:txBody>
                  <a:tcPr/>
                </a:tc>
                <a:tc>
                  <a:txBody>
                    <a:bodyPr/>
                    <a:lstStyle/>
                    <a:p>
                      <a:pPr lvl="0" algn="ctr">
                        <a:buNone/>
                      </a:pPr>
                      <a:r>
                        <a:rPr lang="en-US" sz="3200" b="1" dirty="0"/>
                        <a:t>State</a:t>
                      </a:r>
                      <a:endParaRPr lang="en-US" dirty="0"/>
                    </a:p>
                  </a:txBody>
                  <a:tcPr/>
                </a:tc>
                <a:tc>
                  <a:txBody>
                    <a:bodyPr/>
                    <a:lstStyle/>
                    <a:p>
                      <a:pPr algn="ctr"/>
                      <a:r>
                        <a:rPr lang="en-US" sz="3200" b="1" dirty="0"/>
                        <a:t>District</a:t>
                      </a:r>
                    </a:p>
                  </a:txBody>
                  <a:tcPr/>
                </a:tc>
                <a:extLst>
                  <a:ext uri="{0D108BD9-81ED-4DB2-BD59-A6C34878D82A}">
                    <a16:rowId xmlns:a16="http://schemas.microsoft.com/office/drawing/2014/main" val="3658783942"/>
                  </a:ext>
                </a:extLst>
              </a:tr>
              <a:tr h="370840">
                <a:tc>
                  <a:txBody>
                    <a:bodyPr/>
                    <a:lstStyle/>
                    <a:p>
                      <a:r>
                        <a:rPr lang="en-US" sz="3200" b="1" dirty="0"/>
                        <a:t>College, Career, Military Graduates</a:t>
                      </a:r>
                    </a:p>
                  </a:txBody>
                  <a:tcPr/>
                </a:tc>
                <a:tc>
                  <a:txBody>
                    <a:bodyPr/>
                    <a:lstStyle/>
                    <a:p>
                      <a:pPr lvl="0" algn="ctr">
                        <a:buNone/>
                      </a:pPr>
                      <a:r>
                        <a:rPr lang="en-US" sz="3200" dirty="0"/>
                        <a:t>76.3%</a:t>
                      </a:r>
                      <a:endParaRPr lang="en-US" dirty="0"/>
                    </a:p>
                  </a:txBody>
                  <a:tcPr/>
                </a:tc>
                <a:tc>
                  <a:txBody>
                    <a:bodyPr/>
                    <a:lstStyle/>
                    <a:p>
                      <a:pPr algn="ctr"/>
                      <a:r>
                        <a:rPr lang="en-US" sz="3200" dirty="0"/>
                        <a:t>55.1%</a:t>
                      </a:r>
                    </a:p>
                  </a:txBody>
                  <a:tcPr/>
                </a:tc>
                <a:extLst>
                  <a:ext uri="{0D108BD9-81ED-4DB2-BD59-A6C34878D82A}">
                    <a16:rowId xmlns:a16="http://schemas.microsoft.com/office/drawing/2014/main" val="3030183217"/>
                  </a:ext>
                </a:extLst>
              </a:tr>
              <a:tr h="370840">
                <a:tc>
                  <a:txBody>
                    <a:bodyPr/>
                    <a:lstStyle/>
                    <a:p>
                      <a:r>
                        <a:rPr lang="en-US" sz="3200" b="1" dirty="0"/>
                        <a:t>College Ready Graduates</a:t>
                      </a:r>
                    </a:p>
                  </a:txBody>
                  <a:tcPr/>
                </a:tc>
                <a:tc>
                  <a:txBody>
                    <a:bodyPr/>
                    <a:lstStyle/>
                    <a:p>
                      <a:pPr lvl="0" algn="ctr">
                        <a:buNone/>
                      </a:pPr>
                      <a:r>
                        <a:rPr lang="en-US" sz="3200" dirty="0"/>
                        <a:t>61.9%</a:t>
                      </a:r>
                      <a:endParaRPr lang="en-US" dirty="0"/>
                    </a:p>
                  </a:txBody>
                  <a:tcPr/>
                </a:tc>
                <a:tc>
                  <a:txBody>
                    <a:bodyPr/>
                    <a:lstStyle/>
                    <a:p>
                      <a:pPr algn="ctr"/>
                      <a:r>
                        <a:rPr lang="en-US" sz="3200" dirty="0"/>
                        <a:t>44.1%</a:t>
                      </a:r>
                    </a:p>
                  </a:txBody>
                  <a:tcPr/>
                </a:tc>
                <a:extLst>
                  <a:ext uri="{0D108BD9-81ED-4DB2-BD59-A6C34878D82A}">
                    <a16:rowId xmlns:a16="http://schemas.microsoft.com/office/drawing/2014/main" val="3199765260"/>
                  </a:ext>
                </a:extLst>
              </a:tr>
              <a:tr h="370840">
                <a:tc>
                  <a:txBody>
                    <a:bodyPr/>
                    <a:lstStyle/>
                    <a:p>
                      <a:r>
                        <a:rPr lang="en-US" sz="3200" b="1" dirty="0"/>
                        <a:t>Career/Military Ready Graduates</a:t>
                      </a:r>
                    </a:p>
                  </a:txBody>
                  <a:tcPr/>
                </a:tc>
                <a:tc>
                  <a:txBody>
                    <a:bodyPr/>
                    <a:lstStyle/>
                    <a:p>
                      <a:pPr lvl="0" algn="ctr">
                        <a:buNone/>
                      </a:pPr>
                      <a:r>
                        <a:rPr lang="en-US" sz="3200" dirty="0"/>
                        <a:t>36.4%</a:t>
                      </a:r>
                      <a:endParaRPr lang="en-US" dirty="0"/>
                    </a:p>
                  </a:txBody>
                  <a:tcPr/>
                </a:tc>
                <a:tc>
                  <a:txBody>
                    <a:bodyPr/>
                    <a:lstStyle/>
                    <a:p>
                      <a:pPr algn="ctr"/>
                      <a:r>
                        <a:rPr lang="en-US" sz="3200" dirty="0"/>
                        <a:t>26.7%</a:t>
                      </a:r>
                    </a:p>
                  </a:txBody>
                  <a:tcPr/>
                </a:tc>
                <a:extLst>
                  <a:ext uri="{0D108BD9-81ED-4DB2-BD59-A6C34878D82A}">
                    <a16:rowId xmlns:a16="http://schemas.microsoft.com/office/drawing/2014/main" val="4285787021"/>
                  </a:ext>
                </a:extLst>
              </a:tr>
            </a:tbl>
          </a:graphicData>
        </a:graphic>
      </p:graphicFrame>
    </p:spTree>
    <p:extLst>
      <p:ext uri="{BB962C8B-B14F-4D97-AF65-F5344CB8AC3E}">
        <p14:creationId xmlns:p14="http://schemas.microsoft.com/office/powerpoint/2010/main" val="240735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0950" y="770501"/>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2023-2024 Student Ethnic Distribution</a:t>
            </a:r>
          </a:p>
        </p:txBody>
      </p:sp>
      <p:pic>
        <p:nvPicPr>
          <p:cNvPr id="11" name="Picture 10" descr="A pie chart with numbers and text with Crust in the background&#10;&#10;Description automatically generated">
            <a:extLst>
              <a:ext uri="{FF2B5EF4-FFF2-40B4-BE49-F238E27FC236}">
                <a16:creationId xmlns:a16="http://schemas.microsoft.com/office/drawing/2014/main" id="{7648C3AC-509F-FBEB-C519-6F918F4EC509}"/>
              </a:ext>
            </a:extLst>
          </p:cNvPr>
          <p:cNvPicPr>
            <a:picLocks noChangeAspect="1"/>
          </p:cNvPicPr>
          <p:nvPr/>
        </p:nvPicPr>
        <p:blipFill>
          <a:blip r:embed="rId4"/>
          <a:srcRect l="-378" t="203" r="1259" b="203"/>
          <a:stretch/>
        </p:blipFill>
        <p:spPr>
          <a:xfrm>
            <a:off x="1929445" y="2056024"/>
            <a:ext cx="7350765" cy="4563767"/>
          </a:xfrm>
          <a:prstGeom prst="rect">
            <a:avLst/>
          </a:prstGeom>
          <a:ln>
            <a:solidFill>
              <a:schemeClr val="accent1"/>
            </a:solidFill>
          </a:ln>
        </p:spPr>
      </p:pic>
    </p:spTree>
    <p:extLst>
      <p:ext uri="{BB962C8B-B14F-4D97-AF65-F5344CB8AC3E}">
        <p14:creationId xmlns:p14="http://schemas.microsoft.com/office/powerpoint/2010/main" val="125933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2023-2024 Student Demographics</a:t>
            </a:r>
          </a:p>
        </p:txBody>
      </p:sp>
      <p:graphicFrame>
        <p:nvGraphicFramePr>
          <p:cNvPr id="2" name="Table 1">
            <a:extLst>
              <a:ext uri="{FF2B5EF4-FFF2-40B4-BE49-F238E27FC236}">
                <a16:creationId xmlns:a16="http://schemas.microsoft.com/office/drawing/2014/main" id="{155B711A-099A-BF90-FCC6-1133D198C85D}"/>
              </a:ext>
            </a:extLst>
          </p:cNvPr>
          <p:cNvGraphicFramePr>
            <a:graphicFrameLocks noGrp="1"/>
          </p:cNvGraphicFramePr>
          <p:nvPr>
            <p:extLst>
              <p:ext uri="{D42A27DB-BD31-4B8C-83A1-F6EECF244321}">
                <p14:modId xmlns:p14="http://schemas.microsoft.com/office/powerpoint/2010/main" val="3366648204"/>
              </p:ext>
            </p:extLst>
          </p:nvPr>
        </p:nvGraphicFramePr>
        <p:xfrm>
          <a:off x="481781" y="2450144"/>
          <a:ext cx="11286431" cy="2804160"/>
        </p:xfrm>
        <a:graphic>
          <a:graphicData uri="http://schemas.openxmlformats.org/drawingml/2006/table">
            <a:tbl>
              <a:tblPr firstRow="1" bandRow="1">
                <a:tableStyleId>{80E8DF89-F340-40A9-BB2A-2C84CD5BD80E}</a:tableStyleId>
              </a:tblPr>
              <a:tblGrid>
                <a:gridCol w="7973391">
                  <a:extLst>
                    <a:ext uri="{9D8B030D-6E8A-4147-A177-3AD203B41FA5}">
                      <a16:colId xmlns:a16="http://schemas.microsoft.com/office/drawing/2014/main" val="3850431212"/>
                    </a:ext>
                  </a:extLst>
                </a:gridCol>
                <a:gridCol w="1523997">
                  <a:extLst>
                    <a:ext uri="{9D8B030D-6E8A-4147-A177-3AD203B41FA5}">
                      <a16:colId xmlns:a16="http://schemas.microsoft.com/office/drawing/2014/main" val="1873422332"/>
                    </a:ext>
                  </a:extLst>
                </a:gridCol>
                <a:gridCol w="1789043">
                  <a:extLst>
                    <a:ext uri="{9D8B030D-6E8A-4147-A177-3AD203B41FA5}">
                      <a16:colId xmlns:a16="http://schemas.microsoft.com/office/drawing/2014/main" val="3558274240"/>
                    </a:ext>
                  </a:extLst>
                </a:gridCol>
              </a:tblGrid>
              <a:tr h="370840">
                <a:tc>
                  <a:txBody>
                    <a:bodyPr/>
                    <a:lstStyle/>
                    <a:p>
                      <a:endParaRPr lang="en-US" sz="3200" b="1"/>
                    </a:p>
                  </a:txBody>
                  <a:tcPr/>
                </a:tc>
                <a:tc>
                  <a:txBody>
                    <a:bodyPr/>
                    <a:lstStyle/>
                    <a:p>
                      <a:pPr algn="ctr"/>
                      <a:r>
                        <a:rPr lang="en-US" sz="3200" b="1" dirty="0"/>
                        <a:t>State</a:t>
                      </a:r>
                    </a:p>
                  </a:txBody>
                  <a:tcPr/>
                </a:tc>
                <a:tc>
                  <a:txBody>
                    <a:bodyPr/>
                    <a:lstStyle/>
                    <a:p>
                      <a:pPr lvl="0" algn="ctr">
                        <a:buNone/>
                      </a:pPr>
                      <a:r>
                        <a:rPr lang="en-US" sz="3200" b="1" dirty="0"/>
                        <a:t>District</a:t>
                      </a:r>
                      <a:endParaRPr lang="en-US" dirty="0"/>
                    </a:p>
                  </a:txBody>
                  <a:tcPr/>
                </a:tc>
                <a:extLst>
                  <a:ext uri="{0D108BD9-81ED-4DB2-BD59-A6C34878D82A}">
                    <a16:rowId xmlns:a16="http://schemas.microsoft.com/office/drawing/2014/main" val="3658783942"/>
                  </a:ext>
                </a:extLst>
              </a:tr>
              <a:tr h="370840">
                <a:tc>
                  <a:txBody>
                    <a:bodyPr/>
                    <a:lstStyle/>
                    <a:p>
                      <a:r>
                        <a:rPr lang="en-US" sz="3200" b="1" dirty="0"/>
                        <a:t>Economically Disadvantaged</a:t>
                      </a:r>
                    </a:p>
                  </a:txBody>
                  <a:tcPr/>
                </a:tc>
                <a:tc>
                  <a:txBody>
                    <a:bodyPr/>
                    <a:lstStyle/>
                    <a:p>
                      <a:pPr algn="ctr"/>
                      <a:r>
                        <a:rPr lang="en-US" sz="3200" dirty="0"/>
                        <a:t>62.3%</a:t>
                      </a:r>
                    </a:p>
                  </a:txBody>
                  <a:tcPr/>
                </a:tc>
                <a:tc>
                  <a:txBody>
                    <a:bodyPr/>
                    <a:lstStyle/>
                    <a:p>
                      <a:pPr lvl="0" algn="ctr">
                        <a:buNone/>
                      </a:pPr>
                      <a:r>
                        <a:rPr lang="en-US" sz="3200" dirty="0"/>
                        <a:t>62.9%</a:t>
                      </a:r>
                      <a:endParaRPr lang="en-US" dirty="0"/>
                    </a:p>
                  </a:txBody>
                  <a:tcPr/>
                </a:tc>
                <a:extLst>
                  <a:ext uri="{0D108BD9-81ED-4DB2-BD59-A6C34878D82A}">
                    <a16:rowId xmlns:a16="http://schemas.microsoft.com/office/drawing/2014/main" val="3030183217"/>
                  </a:ext>
                </a:extLst>
              </a:tr>
              <a:tr h="370840">
                <a:tc>
                  <a:txBody>
                    <a:bodyPr/>
                    <a:lstStyle/>
                    <a:p>
                      <a:r>
                        <a:rPr lang="en-US" sz="3200" b="1" dirty="0"/>
                        <a:t>EB Students/EL</a:t>
                      </a:r>
                      <a:endParaRPr lang="en-US" dirty="0"/>
                    </a:p>
                    <a:p>
                      <a:pPr lvl="0">
                        <a:buNone/>
                      </a:pPr>
                      <a:r>
                        <a:rPr lang="en-US" sz="3200" b="1" dirty="0"/>
                        <a:t>(previously English Language Learners)</a:t>
                      </a:r>
                      <a:endParaRPr lang="en-US" dirty="0"/>
                    </a:p>
                  </a:txBody>
                  <a:tcPr/>
                </a:tc>
                <a:tc>
                  <a:txBody>
                    <a:bodyPr/>
                    <a:lstStyle/>
                    <a:p>
                      <a:pPr algn="ctr"/>
                      <a:r>
                        <a:rPr lang="en-US" sz="3200" dirty="0"/>
                        <a:t>24.4%</a:t>
                      </a:r>
                    </a:p>
                  </a:txBody>
                  <a:tcPr/>
                </a:tc>
                <a:tc>
                  <a:txBody>
                    <a:bodyPr/>
                    <a:lstStyle/>
                    <a:p>
                      <a:pPr lvl="0" algn="ctr">
                        <a:buNone/>
                      </a:pPr>
                      <a:r>
                        <a:rPr lang="en-US" sz="3200" dirty="0"/>
                        <a:t>15.1%</a:t>
                      </a:r>
                      <a:endParaRPr lang="en-US" dirty="0"/>
                    </a:p>
                  </a:txBody>
                  <a:tcPr/>
                </a:tc>
                <a:extLst>
                  <a:ext uri="{0D108BD9-81ED-4DB2-BD59-A6C34878D82A}">
                    <a16:rowId xmlns:a16="http://schemas.microsoft.com/office/drawing/2014/main" val="3199765260"/>
                  </a:ext>
                </a:extLst>
              </a:tr>
              <a:tr h="370840">
                <a:tc>
                  <a:txBody>
                    <a:bodyPr/>
                    <a:lstStyle/>
                    <a:p>
                      <a:r>
                        <a:rPr lang="en-US" sz="3200" b="1" dirty="0"/>
                        <a:t>At-Risk</a:t>
                      </a:r>
                    </a:p>
                  </a:txBody>
                  <a:tcPr/>
                </a:tc>
                <a:tc>
                  <a:txBody>
                    <a:bodyPr/>
                    <a:lstStyle/>
                    <a:p>
                      <a:pPr algn="ctr"/>
                      <a:r>
                        <a:rPr lang="en-US" sz="3200" dirty="0"/>
                        <a:t>53.2%</a:t>
                      </a:r>
                    </a:p>
                  </a:txBody>
                  <a:tcPr/>
                </a:tc>
                <a:tc>
                  <a:txBody>
                    <a:bodyPr/>
                    <a:lstStyle/>
                    <a:p>
                      <a:pPr lvl="0" algn="ctr">
                        <a:buNone/>
                      </a:pPr>
                      <a:r>
                        <a:rPr lang="en-US" sz="3200" dirty="0"/>
                        <a:t>51.8%</a:t>
                      </a:r>
                      <a:endParaRPr lang="en-US" dirty="0"/>
                    </a:p>
                  </a:txBody>
                  <a:tcPr/>
                </a:tc>
                <a:extLst>
                  <a:ext uri="{0D108BD9-81ED-4DB2-BD59-A6C34878D82A}">
                    <a16:rowId xmlns:a16="http://schemas.microsoft.com/office/drawing/2014/main" val="4285787021"/>
                  </a:ext>
                </a:extLst>
              </a:tr>
            </a:tbl>
          </a:graphicData>
        </a:graphic>
      </p:graphicFrame>
    </p:spTree>
    <p:extLst>
      <p:ext uri="{BB962C8B-B14F-4D97-AF65-F5344CB8AC3E}">
        <p14:creationId xmlns:p14="http://schemas.microsoft.com/office/powerpoint/2010/main" val="845227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2023-2024 Enrollment by Program</a:t>
            </a:r>
          </a:p>
        </p:txBody>
      </p:sp>
      <p:graphicFrame>
        <p:nvGraphicFramePr>
          <p:cNvPr id="2" name="Table 1">
            <a:extLst>
              <a:ext uri="{FF2B5EF4-FFF2-40B4-BE49-F238E27FC236}">
                <a16:creationId xmlns:a16="http://schemas.microsoft.com/office/drawing/2014/main" id="{A689C8B1-3031-799E-0A5E-B59E977856AF}"/>
              </a:ext>
            </a:extLst>
          </p:cNvPr>
          <p:cNvGraphicFramePr>
            <a:graphicFrameLocks noGrp="1"/>
          </p:cNvGraphicFramePr>
          <p:nvPr>
            <p:extLst>
              <p:ext uri="{D42A27DB-BD31-4B8C-83A1-F6EECF244321}">
                <p14:modId xmlns:p14="http://schemas.microsoft.com/office/powerpoint/2010/main" val="287909669"/>
              </p:ext>
            </p:extLst>
          </p:nvPr>
        </p:nvGraphicFramePr>
        <p:xfrm>
          <a:off x="930443" y="2450144"/>
          <a:ext cx="10686031" cy="2895600"/>
        </p:xfrm>
        <a:graphic>
          <a:graphicData uri="http://schemas.openxmlformats.org/drawingml/2006/table">
            <a:tbl>
              <a:tblPr firstRow="1" bandRow="1">
                <a:tableStyleId>{80E8DF89-F340-40A9-BB2A-2C84CD5BD80E}</a:tableStyleId>
              </a:tblPr>
              <a:tblGrid>
                <a:gridCol w="6016193">
                  <a:extLst>
                    <a:ext uri="{9D8B030D-6E8A-4147-A177-3AD203B41FA5}">
                      <a16:colId xmlns:a16="http://schemas.microsoft.com/office/drawing/2014/main" val="3850431212"/>
                    </a:ext>
                  </a:extLst>
                </a:gridCol>
                <a:gridCol w="2539999">
                  <a:extLst>
                    <a:ext uri="{9D8B030D-6E8A-4147-A177-3AD203B41FA5}">
                      <a16:colId xmlns:a16="http://schemas.microsoft.com/office/drawing/2014/main" val="873221496"/>
                    </a:ext>
                  </a:extLst>
                </a:gridCol>
                <a:gridCol w="2129839">
                  <a:extLst>
                    <a:ext uri="{9D8B030D-6E8A-4147-A177-3AD203B41FA5}">
                      <a16:colId xmlns:a16="http://schemas.microsoft.com/office/drawing/2014/main" val="3431295356"/>
                    </a:ext>
                  </a:extLst>
                </a:gridCol>
              </a:tblGrid>
              <a:tr h="370840">
                <a:tc>
                  <a:txBody>
                    <a:bodyPr/>
                    <a:lstStyle/>
                    <a:p>
                      <a:endParaRPr lang="en-US" sz="3200" b="1"/>
                    </a:p>
                  </a:txBody>
                  <a:tcPr/>
                </a:tc>
                <a:tc>
                  <a:txBody>
                    <a:bodyPr/>
                    <a:lstStyle/>
                    <a:p>
                      <a:pPr lvl="0" algn="ctr">
                        <a:buNone/>
                      </a:pPr>
                      <a:r>
                        <a:rPr lang="en-US" sz="3200" b="1" dirty="0"/>
                        <a:t>State</a:t>
                      </a:r>
                      <a:endParaRPr lang="en-US" dirty="0"/>
                    </a:p>
                  </a:txBody>
                  <a:tcPr/>
                </a:tc>
                <a:tc>
                  <a:txBody>
                    <a:bodyPr/>
                    <a:lstStyle/>
                    <a:p>
                      <a:pPr algn="ctr"/>
                      <a:r>
                        <a:rPr lang="en-US" sz="3200" b="1" dirty="0"/>
                        <a:t>District</a:t>
                      </a:r>
                    </a:p>
                  </a:txBody>
                  <a:tcPr/>
                </a:tc>
                <a:extLst>
                  <a:ext uri="{0D108BD9-81ED-4DB2-BD59-A6C34878D82A}">
                    <a16:rowId xmlns:a16="http://schemas.microsoft.com/office/drawing/2014/main" val="3658783942"/>
                  </a:ext>
                </a:extLst>
              </a:tr>
              <a:tr h="370840">
                <a:tc>
                  <a:txBody>
                    <a:bodyPr/>
                    <a:lstStyle/>
                    <a:p>
                      <a:r>
                        <a:rPr lang="en-US" sz="3200" b="1" dirty="0"/>
                        <a:t>Bilingual/ESL</a:t>
                      </a:r>
                    </a:p>
                  </a:txBody>
                  <a:tcPr/>
                </a:tc>
                <a:tc>
                  <a:txBody>
                    <a:bodyPr/>
                    <a:lstStyle/>
                    <a:p>
                      <a:pPr lvl="0" algn="ctr">
                        <a:buNone/>
                      </a:pPr>
                      <a:r>
                        <a:rPr lang="en-US" sz="3200" dirty="0"/>
                        <a:t>24.5%</a:t>
                      </a:r>
                      <a:endParaRPr lang="en-US" dirty="0"/>
                    </a:p>
                  </a:txBody>
                  <a:tcPr/>
                </a:tc>
                <a:tc>
                  <a:txBody>
                    <a:bodyPr/>
                    <a:lstStyle/>
                    <a:p>
                      <a:pPr algn="ctr"/>
                      <a:r>
                        <a:rPr lang="en-US" sz="3200" dirty="0"/>
                        <a:t>13.8%</a:t>
                      </a:r>
                    </a:p>
                  </a:txBody>
                  <a:tcPr/>
                </a:tc>
                <a:extLst>
                  <a:ext uri="{0D108BD9-81ED-4DB2-BD59-A6C34878D82A}">
                    <a16:rowId xmlns:a16="http://schemas.microsoft.com/office/drawing/2014/main" val="3030183217"/>
                  </a:ext>
                </a:extLst>
              </a:tr>
              <a:tr h="370840">
                <a:tc>
                  <a:txBody>
                    <a:bodyPr/>
                    <a:lstStyle/>
                    <a:p>
                      <a:r>
                        <a:rPr lang="en-US" sz="3200" b="1" dirty="0"/>
                        <a:t>Career &amp; Technical Education</a:t>
                      </a:r>
                    </a:p>
                  </a:txBody>
                  <a:tcPr/>
                </a:tc>
                <a:tc>
                  <a:txBody>
                    <a:bodyPr/>
                    <a:lstStyle/>
                    <a:p>
                      <a:pPr lvl="0" algn="ctr">
                        <a:buNone/>
                      </a:pPr>
                      <a:r>
                        <a:rPr lang="en-US" sz="3200" dirty="0"/>
                        <a:t>26.9%</a:t>
                      </a:r>
                      <a:endParaRPr lang="en-US" dirty="0"/>
                    </a:p>
                  </a:txBody>
                  <a:tcPr/>
                </a:tc>
                <a:tc>
                  <a:txBody>
                    <a:bodyPr/>
                    <a:lstStyle/>
                    <a:p>
                      <a:pPr algn="ctr"/>
                      <a:r>
                        <a:rPr lang="en-US" sz="3200" dirty="0"/>
                        <a:t>29.2%</a:t>
                      </a:r>
                    </a:p>
                  </a:txBody>
                  <a:tcPr/>
                </a:tc>
                <a:extLst>
                  <a:ext uri="{0D108BD9-81ED-4DB2-BD59-A6C34878D82A}">
                    <a16:rowId xmlns:a16="http://schemas.microsoft.com/office/drawing/2014/main" val="3199765260"/>
                  </a:ext>
                </a:extLst>
              </a:tr>
              <a:tr h="370840">
                <a:tc>
                  <a:txBody>
                    <a:bodyPr/>
                    <a:lstStyle/>
                    <a:p>
                      <a:r>
                        <a:rPr lang="en-US" sz="3200" b="1" dirty="0"/>
                        <a:t>Gifted &amp; Talented Education</a:t>
                      </a:r>
                    </a:p>
                  </a:txBody>
                  <a:tcPr/>
                </a:tc>
                <a:tc>
                  <a:txBody>
                    <a:bodyPr/>
                    <a:lstStyle/>
                    <a:p>
                      <a:pPr lvl="0" algn="ctr">
                        <a:buNone/>
                      </a:pPr>
                      <a:r>
                        <a:rPr lang="en-US" sz="3200" dirty="0"/>
                        <a:t>8.5%</a:t>
                      </a:r>
                      <a:endParaRPr lang="en-US" dirty="0"/>
                    </a:p>
                  </a:txBody>
                  <a:tcPr/>
                </a:tc>
                <a:tc>
                  <a:txBody>
                    <a:bodyPr/>
                    <a:lstStyle/>
                    <a:p>
                      <a:pPr algn="ctr"/>
                      <a:r>
                        <a:rPr lang="en-US" sz="3200" dirty="0"/>
                        <a:t>6.0%</a:t>
                      </a:r>
                    </a:p>
                  </a:txBody>
                  <a:tcPr/>
                </a:tc>
                <a:extLst>
                  <a:ext uri="{0D108BD9-81ED-4DB2-BD59-A6C34878D82A}">
                    <a16:rowId xmlns:a16="http://schemas.microsoft.com/office/drawing/2014/main" val="4285787021"/>
                  </a:ext>
                </a:extLst>
              </a:tr>
              <a:tr h="370840">
                <a:tc>
                  <a:txBody>
                    <a:bodyPr/>
                    <a:lstStyle/>
                    <a:p>
                      <a:r>
                        <a:rPr lang="en-US" sz="3200" b="1" dirty="0"/>
                        <a:t>Special Education</a:t>
                      </a:r>
                    </a:p>
                  </a:txBody>
                  <a:tcPr/>
                </a:tc>
                <a:tc>
                  <a:txBody>
                    <a:bodyPr/>
                    <a:lstStyle/>
                    <a:p>
                      <a:pPr lvl="0" algn="ctr">
                        <a:buNone/>
                      </a:pPr>
                      <a:r>
                        <a:rPr lang="en-US" sz="3200" dirty="0"/>
                        <a:t>13.9%</a:t>
                      </a:r>
                      <a:endParaRPr lang="en-US" dirty="0"/>
                    </a:p>
                  </a:txBody>
                  <a:tcPr/>
                </a:tc>
                <a:tc>
                  <a:txBody>
                    <a:bodyPr/>
                    <a:lstStyle/>
                    <a:p>
                      <a:pPr algn="ctr"/>
                      <a:r>
                        <a:rPr lang="en-US" sz="3200" dirty="0"/>
                        <a:t>15.5%</a:t>
                      </a:r>
                    </a:p>
                  </a:txBody>
                  <a:tcPr/>
                </a:tc>
                <a:extLst>
                  <a:ext uri="{0D108BD9-81ED-4DB2-BD59-A6C34878D82A}">
                    <a16:rowId xmlns:a16="http://schemas.microsoft.com/office/drawing/2014/main" val="4219930918"/>
                  </a:ext>
                </a:extLst>
              </a:tr>
            </a:tbl>
          </a:graphicData>
        </a:graphic>
      </p:graphicFrame>
    </p:spTree>
    <p:extLst>
      <p:ext uri="{BB962C8B-B14F-4D97-AF65-F5344CB8AC3E}">
        <p14:creationId xmlns:p14="http://schemas.microsoft.com/office/powerpoint/2010/main" val="303402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7EB5-BE66-1BBD-AACA-EEAA5162B64D}"/>
              </a:ext>
            </a:extLst>
          </p:cNvPr>
          <p:cNvSpPr>
            <a:spLocks noGrp="1"/>
          </p:cNvSpPr>
          <p:nvPr>
            <p:ph type="title"/>
          </p:nvPr>
        </p:nvSpPr>
        <p:spPr/>
        <p:txBody>
          <a:bodyPr>
            <a:noAutofit/>
          </a:bodyPr>
          <a:lstStyle/>
          <a:p>
            <a:r>
              <a:rPr lang="en-US" sz="3200" b="1">
                <a:solidFill>
                  <a:schemeClr val="accent2"/>
                </a:solidFill>
              </a:rPr>
              <a:t>PEIMS Financial Standard Reports </a:t>
            </a:r>
            <a:br>
              <a:rPr lang="en-US" sz="3200" b="1"/>
            </a:br>
            <a:r>
              <a:rPr lang="en-US" sz="3200" b="1">
                <a:solidFill>
                  <a:schemeClr val="accent2"/>
                </a:solidFill>
              </a:rPr>
              <a:t>(2022-23 Financial Actual Reports)</a:t>
            </a:r>
          </a:p>
        </p:txBody>
      </p:sp>
      <p:sp>
        <p:nvSpPr>
          <p:cNvPr id="3" name="Text Placeholder 2">
            <a:extLst>
              <a:ext uri="{FF2B5EF4-FFF2-40B4-BE49-F238E27FC236}">
                <a16:creationId xmlns:a16="http://schemas.microsoft.com/office/drawing/2014/main" id="{DAA7F80C-27B6-F9CE-E21E-30EB020F8E7F}"/>
              </a:ext>
            </a:extLst>
          </p:cNvPr>
          <p:cNvSpPr>
            <a:spLocks noGrp="1"/>
          </p:cNvSpPr>
          <p:nvPr>
            <p:ph type="body" idx="1"/>
          </p:nvPr>
        </p:nvSpPr>
        <p:spPr>
          <a:xfrm>
            <a:off x="6725" y="5719503"/>
            <a:ext cx="12180429" cy="1593587"/>
          </a:xfrm>
        </p:spPr>
        <p:txBody>
          <a:bodyPr>
            <a:normAutofit/>
          </a:bodyPr>
          <a:lstStyle/>
          <a:p>
            <a:pPr indent="-333375"/>
            <a:r>
              <a:rPr lang="en-US" dirty="0">
                <a:solidFill>
                  <a:srgbClr val="060606"/>
                </a:solidFill>
                <a:hlinkClick r:id="rId3">
                  <a:extLst>
                    <a:ext uri="{A12FA001-AC4F-418D-AE19-62706E023703}">
                      <ahyp:hlinkClr xmlns:ahyp="http://schemas.microsoft.com/office/drawing/2018/hyperlinkcolor" val="tx"/>
                    </a:ext>
                  </a:extLst>
                </a:hlinkClick>
              </a:rPr>
              <a:t>2022-23 PEIMS Financial Actual Reports for Districts</a:t>
            </a:r>
            <a:endParaRPr lang="en-US">
              <a:solidFill>
                <a:srgbClr val="060606"/>
              </a:solidFill>
              <a:hlinkClick r:id="rId3">
                <a:extLst>
                  <a:ext uri="{A12FA001-AC4F-418D-AE19-62706E023703}">
                    <ahyp:hlinkClr xmlns:ahyp="http://schemas.microsoft.com/office/drawing/2018/hyperlinkcolor" val="tx"/>
                  </a:ext>
                </a:extLst>
              </a:hlinkClick>
            </a:endParaRPr>
          </a:p>
          <a:p>
            <a:pPr indent="-333375"/>
            <a:r>
              <a:rPr lang="en-US" dirty="0">
                <a:solidFill>
                  <a:srgbClr val="060606"/>
                </a:solidFill>
                <a:hlinkClick r:id="rId4">
                  <a:extLst>
                    <a:ext uri="{A12FA001-AC4F-418D-AE19-62706E023703}">
                      <ahyp:hlinkClr xmlns:ahyp="http://schemas.microsoft.com/office/drawing/2018/hyperlinkcolor" val="tx"/>
                    </a:ext>
                  </a:extLst>
                </a:hlinkClick>
              </a:rPr>
              <a:t>2022-23 PEIMS Financial Actual Reports for Campuses</a:t>
            </a:r>
          </a:p>
          <a:p>
            <a:pPr indent="-333375"/>
            <a:endParaRPr lang="en-US" sz="2000" dirty="0"/>
          </a:p>
        </p:txBody>
      </p:sp>
      <p:sp>
        <p:nvSpPr>
          <p:cNvPr id="5" name="TextBox 4">
            <a:extLst>
              <a:ext uri="{FF2B5EF4-FFF2-40B4-BE49-F238E27FC236}">
                <a16:creationId xmlns:a16="http://schemas.microsoft.com/office/drawing/2014/main" id="{BA94C12A-703B-5819-2753-4834D251F488}"/>
              </a:ext>
            </a:extLst>
          </p:cNvPr>
          <p:cNvSpPr txBox="1"/>
          <p:nvPr/>
        </p:nvSpPr>
        <p:spPr>
          <a:xfrm>
            <a:off x="11571" y="1991788"/>
            <a:ext cx="12180429" cy="461665"/>
          </a:xfrm>
          <a:prstGeom prst="rect">
            <a:avLst/>
          </a:prstGeom>
          <a:noFill/>
        </p:spPr>
        <p:txBody>
          <a:bodyPr wrap="square" rtlCol="0">
            <a:spAutoFit/>
          </a:bodyPr>
          <a:lstStyle/>
          <a:p>
            <a:pPr algn="ctr"/>
            <a:r>
              <a:rPr lang="en-US" sz="2400" b="1"/>
              <a:t>Red Oak ISD received a FIRST rating of “A - Superior Achievement”. </a:t>
            </a:r>
          </a:p>
        </p:txBody>
      </p:sp>
      <p:pic>
        <p:nvPicPr>
          <p:cNvPr id="6" name="Picture 5">
            <a:extLst>
              <a:ext uri="{FF2B5EF4-FFF2-40B4-BE49-F238E27FC236}">
                <a16:creationId xmlns:a16="http://schemas.microsoft.com/office/drawing/2014/main" id="{2FCECF73-6875-784D-C45A-44DD4003C57B}"/>
              </a:ext>
            </a:extLst>
          </p:cNvPr>
          <p:cNvPicPr>
            <a:picLocks noChangeAspect="1"/>
          </p:cNvPicPr>
          <p:nvPr/>
        </p:nvPicPr>
        <p:blipFill>
          <a:blip r:embed="rId5"/>
          <a:stretch>
            <a:fillRect/>
          </a:stretch>
        </p:blipFill>
        <p:spPr>
          <a:xfrm>
            <a:off x="1841154" y="2580792"/>
            <a:ext cx="3705778" cy="2325895"/>
          </a:xfrm>
          <a:prstGeom prst="rect">
            <a:avLst/>
          </a:prstGeom>
        </p:spPr>
      </p:pic>
      <p:pic>
        <p:nvPicPr>
          <p:cNvPr id="7" name="Picture 6" descr="A white background with black text&#10;&#10;AI-generated content may be incorrect.">
            <a:extLst>
              <a:ext uri="{FF2B5EF4-FFF2-40B4-BE49-F238E27FC236}">
                <a16:creationId xmlns:a16="http://schemas.microsoft.com/office/drawing/2014/main" id="{105988B5-98D9-693C-5C3D-FD224027CFFF}"/>
              </a:ext>
            </a:extLst>
          </p:cNvPr>
          <p:cNvPicPr>
            <a:picLocks noChangeAspect="1"/>
          </p:cNvPicPr>
          <p:nvPr/>
        </p:nvPicPr>
        <p:blipFill>
          <a:blip r:embed="rId6"/>
          <a:stretch>
            <a:fillRect/>
          </a:stretch>
        </p:blipFill>
        <p:spPr>
          <a:xfrm>
            <a:off x="6424197" y="2574511"/>
            <a:ext cx="3705779" cy="2316370"/>
          </a:xfrm>
          <a:prstGeom prst="rect">
            <a:avLst/>
          </a:prstGeom>
        </p:spPr>
      </p:pic>
      <p:pic>
        <p:nvPicPr>
          <p:cNvPr id="8" name="Picture 7" descr="A black rectangle with orange text&#10;&#10;AI-generated content may be incorrect.">
            <a:extLst>
              <a:ext uri="{FF2B5EF4-FFF2-40B4-BE49-F238E27FC236}">
                <a16:creationId xmlns:a16="http://schemas.microsoft.com/office/drawing/2014/main" id="{0F2DC0E8-A939-AF87-2EC8-6DF771C4308B}"/>
              </a:ext>
            </a:extLst>
          </p:cNvPr>
          <p:cNvPicPr>
            <a:picLocks noChangeAspect="1"/>
          </p:cNvPicPr>
          <p:nvPr/>
        </p:nvPicPr>
        <p:blipFill>
          <a:blip r:embed="rId7"/>
          <a:stretch>
            <a:fillRect/>
          </a:stretch>
        </p:blipFill>
        <p:spPr>
          <a:xfrm>
            <a:off x="2131391" y="4899064"/>
            <a:ext cx="7929217" cy="1002394"/>
          </a:xfrm>
          <a:prstGeom prst="rect">
            <a:avLst/>
          </a:prstGeom>
        </p:spPr>
      </p:pic>
    </p:spTree>
    <p:extLst>
      <p:ext uri="{BB962C8B-B14F-4D97-AF65-F5344CB8AC3E}">
        <p14:creationId xmlns:p14="http://schemas.microsoft.com/office/powerpoint/2010/main" val="2411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7EB5-BE66-1BBD-AACA-EEAA5162B64D}"/>
              </a:ext>
            </a:extLst>
          </p:cNvPr>
          <p:cNvSpPr>
            <a:spLocks noGrp="1"/>
          </p:cNvSpPr>
          <p:nvPr>
            <p:ph type="title"/>
          </p:nvPr>
        </p:nvSpPr>
        <p:spPr/>
        <p:txBody>
          <a:bodyPr>
            <a:noAutofit/>
          </a:bodyPr>
          <a:lstStyle/>
          <a:p>
            <a:r>
              <a:rPr lang="en-US" sz="3200" b="1">
                <a:solidFill>
                  <a:schemeClr val="accent2"/>
                </a:solidFill>
              </a:rPr>
              <a:t>District Accreditation Status</a:t>
            </a:r>
          </a:p>
        </p:txBody>
      </p:sp>
      <p:sp>
        <p:nvSpPr>
          <p:cNvPr id="6" name="Text Placeholder 5">
            <a:extLst>
              <a:ext uri="{FF2B5EF4-FFF2-40B4-BE49-F238E27FC236}">
                <a16:creationId xmlns:a16="http://schemas.microsoft.com/office/drawing/2014/main" id="{3437FD49-DBCC-B5B2-94AF-C6BE43120381}"/>
              </a:ext>
            </a:extLst>
          </p:cNvPr>
          <p:cNvSpPr>
            <a:spLocks noGrp="1"/>
          </p:cNvSpPr>
          <p:nvPr>
            <p:ph type="body" idx="1"/>
          </p:nvPr>
        </p:nvSpPr>
        <p:spPr>
          <a:xfrm>
            <a:off x="581192" y="1983851"/>
            <a:ext cx="11029615" cy="3678303"/>
          </a:xfrm>
        </p:spPr>
        <p:txBody>
          <a:bodyPr>
            <a:normAutofit/>
          </a:bodyPr>
          <a:lstStyle/>
          <a:p>
            <a:pPr indent="-333375" algn="ctr">
              <a:buNone/>
            </a:pPr>
            <a:r>
              <a:rPr lang="en-US" sz="3600">
                <a:solidFill>
                  <a:schemeClr val="bg2"/>
                </a:solidFill>
                <a:latin typeface="Arial"/>
                <a:cs typeface="Arial"/>
              </a:rPr>
              <a:t>The District Accreditation Status: </a:t>
            </a:r>
            <a:endParaRPr lang="en-US" sz="3600" b="1" i="1">
              <a:solidFill>
                <a:schemeClr val="bg2"/>
              </a:solidFill>
              <a:latin typeface="Arial"/>
              <a:cs typeface="Arial"/>
            </a:endParaRPr>
          </a:p>
          <a:p>
            <a:pPr indent="-333375" algn="ctr">
              <a:buNone/>
            </a:pPr>
            <a:r>
              <a:rPr lang="en-US" sz="3600">
                <a:solidFill>
                  <a:schemeClr val="bg2"/>
                </a:solidFill>
                <a:latin typeface="Arial"/>
                <a:cs typeface="Arial"/>
              </a:rPr>
              <a:t>Accredited</a:t>
            </a:r>
            <a:endParaRPr lang="en-US" sz="3600" b="1" i="1">
              <a:solidFill>
                <a:schemeClr val="bg2"/>
              </a:solidFill>
              <a:latin typeface="Arial"/>
              <a:cs typeface="Arial"/>
            </a:endParaRPr>
          </a:p>
        </p:txBody>
      </p:sp>
    </p:spTree>
    <p:extLst>
      <p:ext uri="{BB962C8B-B14F-4D97-AF65-F5344CB8AC3E}">
        <p14:creationId xmlns:p14="http://schemas.microsoft.com/office/powerpoint/2010/main" val="785112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7EB5-BE66-1BBD-AACA-EEAA5162B64D}"/>
              </a:ext>
            </a:extLst>
          </p:cNvPr>
          <p:cNvSpPr>
            <a:spLocks noGrp="1"/>
          </p:cNvSpPr>
          <p:nvPr>
            <p:ph type="title"/>
          </p:nvPr>
        </p:nvSpPr>
        <p:spPr/>
        <p:txBody>
          <a:bodyPr>
            <a:normAutofit/>
          </a:bodyPr>
          <a:lstStyle/>
          <a:p>
            <a:r>
              <a:rPr lang="en-US" sz="4400" b="1">
                <a:solidFill>
                  <a:schemeClr val="accent2"/>
                </a:solidFill>
              </a:rPr>
              <a:t>Campus Performance Objectives</a:t>
            </a:r>
          </a:p>
        </p:txBody>
      </p:sp>
      <p:sp>
        <p:nvSpPr>
          <p:cNvPr id="3" name="Text Placeholder 2">
            <a:extLst>
              <a:ext uri="{FF2B5EF4-FFF2-40B4-BE49-F238E27FC236}">
                <a16:creationId xmlns:a16="http://schemas.microsoft.com/office/drawing/2014/main" id="{DAA7F80C-27B6-F9CE-E21E-30EB020F8E7F}"/>
              </a:ext>
            </a:extLst>
          </p:cNvPr>
          <p:cNvSpPr>
            <a:spLocks noGrp="1"/>
          </p:cNvSpPr>
          <p:nvPr>
            <p:ph type="body" idx="1"/>
          </p:nvPr>
        </p:nvSpPr>
        <p:spPr>
          <a:xfrm>
            <a:off x="580088" y="2114235"/>
            <a:ext cx="11033482" cy="4384212"/>
          </a:xfrm>
        </p:spPr>
        <p:txBody>
          <a:bodyPr spcFirstLastPara="1" wrap="square" lIns="91425" tIns="45700" rIns="91425" bIns="45700" anchor="ctr" anchorCtr="0">
            <a:noAutofit/>
          </a:bodyPr>
          <a:lstStyle/>
          <a:p>
            <a:pPr indent="-333375"/>
            <a:r>
              <a:rPr lang="en-US" sz="2800"/>
              <a:t>Campus Performance Objectives and progress toward meeting those objectives may be found in each Campus Improvement Plan.</a:t>
            </a:r>
          </a:p>
          <a:p>
            <a:pPr indent="-333375"/>
            <a:endParaRPr lang="en-US" sz="2800"/>
          </a:p>
          <a:p>
            <a:pPr indent="-333375"/>
            <a:r>
              <a:rPr lang="en-US" sz="2800"/>
              <a:t>Plans are located on the Red Oak ISD website.</a:t>
            </a:r>
          </a:p>
          <a:p>
            <a:pPr marL="123825" indent="0">
              <a:buNone/>
            </a:pPr>
            <a:endParaRPr lang="en-US" sz="2800"/>
          </a:p>
          <a:p>
            <a:pPr marL="123825" indent="0">
              <a:buNone/>
            </a:pPr>
            <a:r>
              <a:rPr lang="en-US" sz="2800"/>
              <a:t>Plans are also available for review at the district's central office or at your campus.</a:t>
            </a:r>
          </a:p>
          <a:p>
            <a:pPr indent="-333375"/>
            <a:endParaRPr lang="en-US" sz="2800"/>
          </a:p>
        </p:txBody>
      </p:sp>
    </p:spTree>
    <p:extLst>
      <p:ext uri="{BB962C8B-B14F-4D97-AF65-F5344CB8AC3E}">
        <p14:creationId xmlns:p14="http://schemas.microsoft.com/office/powerpoint/2010/main" val="119198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3"/>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rgbClr val="FFCA28"/>
              </a:buClr>
              <a:buSzPts val="3600"/>
              <a:buFont typeface="Gill Sans"/>
              <a:buNone/>
            </a:pPr>
            <a:r>
              <a:rPr lang="en-US" sz="3600" b="1">
                <a:solidFill>
                  <a:srgbClr val="FFCA28"/>
                </a:solidFill>
              </a:rPr>
              <a:t>2023-2024 Texas Academic Performance Report (TAPR)</a:t>
            </a:r>
            <a:endParaRPr/>
          </a:p>
        </p:txBody>
      </p:sp>
      <p:sp>
        <p:nvSpPr>
          <p:cNvPr id="238" name="Google Shape;238;p33"/>
          <p:cNvSpPr txBox="1">
            <a:spLocks noGrp="1"/>
          </p:cNvSpPr>
          <p:nvPr>
            <p:ph type="ctrTitle" idx="4294967295"/>
          </p:nvPr>
        </p:nvSpPr>
        <p:spPr>
          <a:xfrm>
            <a:off x="700300" y="2349910"/>
            <a:ext cx="10683600" cy="4271340"/>
          </a:xfrm>
          <a:prstGeom prst="rect">
            <a:avLst/>
          </a:prstGeom>
          <a:noFill/>
          <a:ln>
            <a:noFill/>
          </a:ln>
        </p:spPr>
        <p:txBody>
          <a:bodyPr spcFirstLastPara="1" wrap="square" lIns="91425" tIns="45700" rIns="91425" bIns="45700" anchor="t" anchorCtr="0">
            <a:noAutofit/>
          </a:bodyPr>
          <a:lstStyle/>
          <a:p>
            <a:pPr algn="ctr">
              <a:spcBef>
                <a:spcPts val="1200"/>
              </a:spcBef>
            </a:pPr>
            <a:r>
              <a:rPr lang="en-US" sz="3600">
                <a:solidFill>
                  <a:schemeClr val="bg2"/>
                </a:solidFill>
              </a:rPr>
              <a:t>Data is compiled and provided by TEA for every district and campus using PEIMS and Student Assessment Data</a:t>
            </a:r>
            <a:br>
              <a:rPr lang="en-US" sz="3600"/>
            </a:br>
            <a:br>
              <a:rPr lang="en-US" sz="3600"/>
            </a:br>
            <a:r>
              <a:rPr lang="en-US" sz="3600">
                <a:solidFill>
                  <a:schemeClr val="bg2"/>
                </a:solidFill>
              </a:rPr>
              <a:t>The TAPR report provides information on student performance, the school and district staff, programs and demographics.</a:t>
            </a:r>
            <a:br>
              <a:rPr lang="en-US" sz="1600"/>
            </a:br>
            <a:br>
              <a:rPr lang="en-US" sz="1600"/>
            </a:br>
            <a:br>
              <a:rPr lang="en-US" sz="1600" b="0" i="0" u="none" strike="noStrike" cap="none">
                <a:latin typeface="Gill Sans"/>
                <a:ea typeface="Gill Sans"/>
                <a:cs typeface="Gill Sans"/>
              </a:rPr>
            </a:br>
            <a:endParaRPr sz="700" b="0" i="0" u="none" strike="noStrike" cap="none">
              <a:solidFill>
                <a:srgbClr val="4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7EB5-BE66-1BBD-AACA-EEAA5162B64D}"/>
              </a:ext>
            </a:extLst>
          </p:cNvPr>
          <p:cNvSpPr>
            <a:spLocks noGrp="1"/>
          </p:cNvSpPr>
          <p:nvPr>
            <p:ph type="title"/>
          </p:nvPr>
        </p:nvSpPr>
        <p:spPr/>
        <p:txBody>
          <a:bodyPr>
            <a:normAutofit fontScale="90000"/>
          </a:bodyPr>
          <a:lstStyle/>
          <a:p>
            <a:r>
              <a:rPr lang="en-US" sz="4400" b="1">
                <a:solidFill>
                  <a:schemeClr val="accent2"/>
                </a:solidFill>
              </a:rPr>
              <a:t>Violent or Criminal Incidents on campuses</a:t>
            </a:r>
          </a:p>
        </p:txBody>
      </p:sp>
      <p:sp>
        <p:nvSpPr>
          <p:cNvPr id="3" name="Text Placeholder 2">
            <a:extLst>
              <a:ext uri="{FF2B5EF4-FFF2-40B4-BE49-F238E27FC236}">
                <a16:creationId xmlns:a16="http://schemas.microsoft.com/office/drawing/2014/main" id="{DAA7F80C-27B6-F9CE-E21E-30EB020F8E7F}"/>
              </a:ext>
            </a:extLst>
          </p:cNvPr>
          <p:cNvSpPr>
            <a:spLocks noGrp="1"/>
          </p:cNvSpPr>
          <p:nvPr>
            <p:ph type="body" idx="1"/>
          </p:nvPr>
        </p:nvSpPr>
        <p:spPr>
          <a:xfrm>
            <a:off x="581192" y="1868130"/>
            <a:ext cx="11029615" cy="4989870"/>
          </a:xfrm>
        </p:spPr>
        <p:txBody>
          <a:bodyPr spcFirstLastPara="1" wrap="square" lIns="91425" tIns="45700" rIns="91425" bIns="45700" anchor="ctr" anchorCtr="0">
            <a:noAutofit/>
          </a:bodyPr>
          <a:lstStyle/>
          <a:p>
            <a:pPr indent="-333375"/>
            <a:r>
              <a:rPr lang="en-US" sz="2800" dirty="0"/>
              <a:t>There are 18 Discipline Codes considered to be violent or criminal.</a:t>
            </a:r>
            <a:endParaRPr lang="en-US" dirty="0"/>
          </a:p>
          <a:p>
            <a:pPr indent="-333375"/>
            <a:r>
              <a:rPr lang="en-US" sz="2800" dirty="0"/>
              <a:t>2023-2024 ROISD</a:t>
            </a:r>
          </a:p>
          <a:p>
            <a:pPr lvl="1" indent="-333375"/>
            <a:r>
              <a:rPr lang="en-US" sz="2600" dirty="0"/>
              <a:t>Code 12 – Unlawful Carrying of a Location-Restricted Knife</a:t>
            </a:r>
          </a:p>
          <a:p>
            <a:pPr lvl="2" indent="-333375"/>
            <a:r>
              <a:rPr lang="en-US" sz="2400" dirty="0"/>
              <a:t>JJAEP- *</a:t>
            </a:r>
          </a:p>
          <a:p>
            <a:pPr lvl="1" indent="-333375"/>
            <a:r>
              <a:rPr lang="en-US" sz="2600" dirty="0"/>
              <a:t>Code 30 – Aggravated Assault Against someone other than a school district employee or volunteer</a:t>
            </a:r>
          </a:p>
          <a:p>
            <a:pPr lvl="2" indent="-333375"/>
            <a:r>
              <a:rPr lang="en-US" sz="2400" dirty="0"/>
              <a:t>ROHS - *</a:t>
            </a:r>
          </a:p>
          <a:p>
            <a:pPr lvl="1" indent="-333375"/>
            <a:r>
              <a:rPr lang="en-US" sz="2800" dirty="0"/>
              <a:t>Code 46 – Aggravated Robbery</a:t>
            </a:r>
          </a:p>
          <a:p>
            <a:pPr lvl="2" indent="-333375"/>
            <a:r>
              <a:rPr lang="en-US" sz="2400" dirty="0"/>
              <a:t>ROHS - *</a:t>
            </a:r>
          </a:p>
          <a:p>
            <a:pPr marL="123825" indent="0">
              <a:buNone/>
            </a:pPr>
            <a:r>
              <a:rPr lang="en-US" sz="2800" dirty="0"/>
              <a:t>* </a:t>
            </a:r>
            <a:r>
              <a:rPr lang="en-US" sz="2000" dirty="0"/>
              <a:t>To comply with FERPA, data are marked with an asterisk (*) if the number is less than 5.</a:t>
            </a:r>
            <a:endParaRPr lang="en-US" sz="2800" dirty="0"/>
          </a:p>
        </p:txBody>
      </p:sp>
    </p:spTree>
    <p:extLst>
      <p:ext uri="{BB962C8B-B14F-4D97-AF65-F5344CB8AC3E}">
        <p14:creationId xmlns:p14="http://schemas.microsoft.com/office/powerpoint/2010/main" val="3733552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1A3B7-7B06-B594-1E17-0F9F69C92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928D0-67EB-15CE-6053-291F9DDF8E63}"/>
              </a:ext>
            </a:extLst>
          </p:cNvPr>
          <p:cNvSpPr>
            <a:spLocks noGrp="1"/>
          </p:cNvSpPr>
          <p:nvPr>
            <p:ph type="title"/>
          </p:nvPr>
        </p:nvSpPr>
        <p:spPr/>
        <p:txBody>
          <a:bodyPr>
            <a:normAutofit fontScale="90000"/>
          </a:bodyPr>
          <a:lstStyle/>
          <a:p>
            <a:r>
              <a:rPr lang="en-US" sz="4400" b="1">
                <a:solidFill>
                  <a:schemeClr val="accent2"/>
                </a:solidFill>
              </a:rPr>
              <a:t>Violent or Criminal Incidents on campuses</a:t>
            </a:r>
          </a:p>
        </p:txBody>
      </p:sp>
      <p:sp>
        <p:nvSpPr>
          <p:cNvPr id="3" name="Text Placeholder 2">
            <a:extLst>
              <a:ext uri="{FF2B5EF4-FFF2-40B4-BE49-F238E27FC236}">
                <a16:creationId xmlns:a16="http://schemas.microsoft.com/office/drawing/2014/main" id="{149B4AE6-3B3F-207E-7AB1-2203C4BF8425}"/>
              </a:ext>
            </a:extLst>
          </p:cNvPr>
          <p:cNvSpPr>
            <a:spLocks noGrp="1"/>
          </p:cNvSpPr>
          <p:nvPr>
            <p:ph type="body" idx="1"/>
          </p:nvPr>
        </p:nvSpPr>
        <p:spPr>
          <a:xfrm>
            <a:off x="581192" y="1868130"/>
            <a:ext cx="11029615" cy="4989870"/>
          </a:xfrm>
        </p:spPr>
        <p:txBody>
          <a:bodyPr spcFirstLastPara="1" wrap="square" lIns="91425" tIns="45700" rIns="91425" bIns="45700" anchor="ctr" anchorCtr="0">
            <a:noAutofit/>
          </a:bodyPr>
          <a:lstStyle/>
          <a:p>
            <a:pPr indent="-333375"/>
            <a:r>
              <a:rPr lang="en-US" sz="2800"/>
              <a:t>ROISD school violence prevention and violence intervention polices, and procedures used to protect students:</a:t>
            </a:r>
          </a:p>
          <a:p>
            <a:pPr lvl="1" indent="-333375"/>
            <a:r>
              <a:rPr lang="en-US" sz="2600"/>
              <a:t>Student Handbook and Code of Conduct</a:t>
            </a:r>
          </a:p>
          <a:p>
            <a:pPr lvl="1" indent="-333375"/>
            <a:r>
              <a:rPr lang="en-US" sz="2600"/>
              <a:t>ROISD School Board Policy Manual</a:t>
            </a:r>
          </a:p>
          <a:p>
            <a:pPr lvl="1" indent="-333375"/>
            <a:r>
              <a:rPr lang="en-US" sz="2600"/>
              <a:t>ROISD Administrators and Counselors</a:t>
            </a:r>
          </a:p>
          <a:p>
            <a:pPr lvl="1" indent="-333375"/>
            <a:r>
              <a:rPr lang="en-US" sz="2600"/>
              <a:t>Crime Stopper Online Form</a:t>
            </a:r>
          </a:p>
          <a:p>
            <a:pPr lvl="1" indent="-333375"/>
            <a:r>
              <a:rPr lang="en-US" sz="2600" err="1"/>
              <a:t>StopIt</a:t>
            </a:r>
            <a:endParaRPr lang="en-US" sz="2600"/>
          </a:p>
          <a:p>
            <a:pPr lvl="1" indent="-333375"/>
            <a:r>
              <a:rPr lang="en-US" sz="2600"/>
              <a:t>School Safety audits</a:t>
            </a:r>
          </a:p>
        </p:txBody>
      </p:sp>
    </p:spTree>
    <p:extLst>
      <p:ext uri="{BB962C8B-B14F-4D97-AF65-F5344CB8AC3E}">
        <p14:creationId xmlns:p14="http://schemas.microsoft.com/office/powerpoint/2010/main" val="4085898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34E1-7FE3-FEC7-CDA9-10B789ACD130}"/>
              </a:ext>
            </a:extLst>
          </p:cNvPr>
          <p:cNvSpPr>
            <a:spLocks noGrp="1"/>
          </p:cNvSpPr>
          <p:nvPr>
            <p:ph type="title"/>
          </p:nvPr>
        </p:nvSpPr>
        <p:spPr/>
        <p:txBody>
          <a:bodyPr>
            <a:noAutofit/>
          </a:bodyPr>
          <a:lstStyle/>
          <a:p>
            <a:r>
              <a:rPr lang="en-US" b="1" dirty="0">
                <a:solidFill>
                  <a:schemeClr val="accent2"/>
                </a:solidFill>
              </a:rPr>
              <a:t>ROISD Student Performance in Post Secondary Institution</a:t>
            </a:r>
            <a:br>
              <a:rPr lang="en-US" b="1" dirty="0"/>
            </a:br>
            <a:r>
              <a:rPr lang="en-US" sz="1800" dirty="0">
                <a:solidFill>
                  <a:schemeClr val="accent2"/>
                </a:solidFill>
              </a:rPr>
              <a:t>Data compiled by the Texas Higher Education Coordinating Board (THECB)</a:t>
            </a:r>
            <a:endParaRPr lang="en-US" sz="2400">
              <a:solidFill>
                <a:schemeClr val="accent2"/>
              </a:solidFill>
            </a:endParaRPr>
          </a:p>
        </p:txBody>
      </p:sp>
      <p:graphicFrame>
        <p:nvGraphicFramePr>
          <p:cNvPr id="5" name="Table 4">
            <a:extLst>
              <a:ext uri="{FF2B5EF4-FFF2-40B4-BE49-F238E27FC236}">
                <a16:creationId xmlns:a16="http://schemas.microsoft.com/office/drawing/2014/main" id="{4537E5AD-8854-3ABA-3E28-BE35FB1B79FF}"/>
              </a:ext>
            </a:extLst>
          </p:cNvPr>
          <p:cNvGraphicFramePr>
            <a:graphicFrameLocks noGrp="1"/>
          </p:cNvGraphicFramePr>
          <p:nvPr>
            <p:extLst>
              <p:ext uri="{D42A27DB-BD31-4B8C-83A1-F6EECF244321}">
                <p14:modId xmlns:p14="http://schemas.microsoft.com/office/powerpoint/2010/main" val="3412564388"/>
              </p:ext>
            </p:extLst>
          </p:nvPr>
        </p:nvGraphicFramePr>
        <p:xfrm>
          <a:off x="1659193" y="3429000"/>
          <a:ext cx="9286047" cy="3442953"/>
        </p:xfrm>
        <a:graphic>
          <a:graphicData uri="http://schemas.openxmlformats.org/drawingml/2006/table">
            <a:tbl>
              <a:tblPr bandRow="1">
                <a:tableStyleId>{D27102A9-8310-4765-A935-A1911B00CA55}</a:tableStyleId>
              </a:tblPr>
              <a:tblGrid>
                <a:gridCol w="3153037">
                  <a:extLst>
                    <a:ext uri="{9D8B030D-6E8A-4147-A177-3AD203B41FA5}">
                      <a16:colId xmlns:a16="http://schemas.microsoft.com/office/drawing/2014/main" val="1444042129"/>
                    </a:ext>
                  </a:extLst>
                </a:gridCol>
                <a:gridCol w="1325842">
                  <a:extLst>
                    <a:ext uri="{9D8B030D-6E8A-4147-A177-3AD203B41FA5}">
                      <a16:colId xmlns:a16="http://schemas.microsoft.com/office/drawing/2014/main" val="3452477698"/>
                    </a:ext>
                  </a:extLst>
                </a:gridCol>
                <a:gridCol w="703983">
                  <a:extLst>
                    <a:ext uri="{9D8B030D-6E8A-4147-A177-3AD203B41FA5}">
                      <a16:colId xmlns:a16="http://schemas.microsoft.com/office/drawing/2014/main" val="2352383397"/>
                    </a:ext>
                  </a:extLst>
                </a:gridCol>
                <a:gridCol w="730787">
                  <a:extLst>
                    <a:ext uri="{9D8B030D-6E8A-4147-A177-3AD203B41FA5}">
                      <a16:colId xmlns:a16="http://schemas.microsoft.com/office/drawing/2014/main" val="2450350433"/>
                    </a:ext>
                  </a:extLst>
                </a:gridCol>
                <a:gridCol w="797849">
                  <a:extLst>
                    <a:ext uri="{9D8B030D-6E8A-4147-A177-3AD203B41FA5}">
                      <a16:colId xmlns:a16="http://schemas.microsoft.com/office/drawing/2014/main" val="1490072037"/>
                    </a:ext>
                  </a:extLst>
                </a:gridCol>
                <a:gridCol w="776723">
                  <a:extLst>
                    <a:ext uri="{9D8B030D-6E8A-4147-A177-3AD203B41FA5}">
                      <a16:colId xmlns:a16="http://schemas.microsoft.com/office/drawing/2014/main" val="2062440761"/>
                    </a:ext>
                  </a:extLst>
                </a:gridCol>
                <a:gridCol w="583044">
                  <a:extLst>
                    <a:ext uri="{9D8B030D-6E8A-4147-A177-3AD203B41FA5}">
                      <a16:colId xmlns:a16="http://schemas.microsoft.com/office/drawing/2014/main" val="1455420927"/>
                    </a:ext>
                  </a:extLst>
                </a:gridCol>
                <a:gridCol w="1214782">
                  <a:extLst>
                    <a:ext uri="{9D8B030D-6E8A-4147-A177-3AD203B41FA5}">
                      <a16:colId xmlns:a16="http://schemas.microsoft.com/office/drawing/2014/main" val="518328339"/>
                    </a:ext>
                  </a:extLst>
                </a:gridCol>
              </a:tblGrid>
              <a:tr h="486084">
                <a:tc>
                  <a:txBody>
                    <a:bodyPr/>
                    <a:lstStyle/>
                    <a:p>
                      <a:pPr algn="l" fontAlgn="b"/>
                      <a:endParaRPr lang="en-US" sz="1800" b="1">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b="1" dirty="0">
                          <a:solidFill>
                            <a:schemeClr val="tx1">
                              <a:lumMod val="50000"/>
                            </a:schemeClr>
                          </a:solidFill>
                          <a:effectLst/>
                        </a:rPr>
                        <a:t>Total Graduates</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b="1" dirty="0">
                          <a:solidFill>
                            <a:schemeClr val="tx1">
                              <a:lumMod val="50000"/>
                            </a:schemeClr>
                          </a:solidFill>
                          <a:effectLst/>
                        </a:rPr>
                        <a:t>&lt;2.0</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b="1" dirty="0">
                          <a:solidFill>
                            <a:schemeClr val="tx1">
                              <a:lumMod val="50000"/>
                            </a:schemeClr>
                          </a:solidFill>
                          <a:effectLst/>
                        </a:rPr>
                        <a:t>2.0-2.49</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b="1" dirty="0">
                          <a:solidFill>
                            <a:schemeClr val="tx1">
                              <a:lumMod val="50000"/>
                            </a:schemeClr>
                          </a:solidFill>
                          <a:effectLst/>
                        </a:rPr>
                        <a:t>2.5-2.99</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b="1" dirty="0">
                          <a:solidFill>
                            <a:schemeClr val="tx1">
                              <a:lumMod val="50000"/>
                            </a:schemeClr>
                          </a:solidFill>
                          <a:effectLst/>
                        </a:rPr>
                        <a:t>3.0-3.49</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b="1" dirty="0">
                          <a:solidFill>
                            <a:schemeClr val="tx1">
                              <a:lumMod val="50000"/>
                            </a:schemeClr>
                          </a:solidFill>
                          <a:effectLst/>
                        </a:rPr>
                        <a:t>&gt;3.5</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b="1">
                          <a:solidFill>
                            <a:schemeClr val="tx1">
                              <a:lumMod val="50000"/>
                            </a:schemeClr>
                          </a:solidFill>
                          <a:effectLst/>
                        </a:rPr>
                        <a:t>Unknown</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extLst>
                  <a:ext uri="{0D108BD9-81ED-4DB2-BD59-A6C34878D82A}">
                    <a16:rowId xmlns:a16="http://schemas.microsoft.com/office/drawing/2014/main" val="3223391629"/>
                  </a:ext>
                </a:extLst>
              </a:tr>
              <a:tr h="486084">
                <a:tc>
                  <a:txBody>
                    <a:bodyPr/>
                    <a:lstStyle/>
                    <a:p>
                      <a:pPr algn="l" fontAlgn="b"/>
                      <a:r>
                        <a:rPr lang="en-US" sz="1800" b="1" dirty="0">
                          <a:solidFill>
                            <a:schemeClr val="tx1">
                              <a:lumMod val="50000"/>
                            </a:schemeClr>
                          </a:solidFill>
                          <a:effectLst/>
                        </a:rPr>
                        <a:t>Four-Year Public University</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dirty="0">
                          <a:solidFill>
                            <a:schemeClr val="tx1">
                              <a:lumMod val="50000"/>
                            </a:schemeClr>
                          </a:solidFill>
                          <a:effectLst/>
                        </a:rPr>
                        <a:t>116</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dirty="0">
                          <a:solidFill>
                            <a:schemeClr val="tx1">
                              <a:lumMod val="50000"/>
                            </a:schemeClr>
                          </a:solidFill>
                          <a:effectLst/>
                        </a:rPr>
                        <a:t>36</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12</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17</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24</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22</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5</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extLst>
                  <a:ext uri="{0D108BD9-81ED-4DB2-BD59-A6C34878D82A}">
                    <a16:rowId xmlns:a16="http://schemas.microsoft.com/office/drawing/2014/main" val="1650191059"/>
                  </a:ext>
                </a:extLst>
              </a:tr>
              <a:tr h="486084">
                <a:tc>
                  <a:txBody>
                    <a:bodyPr/>
                    <a:lstStyle/>
                    <a:p>
                      <a:pPr algn="l" fontAlgn="b"/>
                      <a:r>
                        <a:rPr lang="en-US" sz="1800" b="1" dirty="0">
                          <a:solidFill>
                            <a:schemeClr val="tx1">
                              <a:lumMod val="50000"/>
                            </a:schemeClr>
                          </a:solidFill>
                          <a:effectLst/>
                        </a:rPr>
                        <a:t>Two-Year Public Colleges</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dirty="0">
                          <a:solidFill>
                            <a:schemeClr val="tx1">
                              <a:lumMod val="50000"/>
                            </a:schemeClr>
                          </a:solidFill>
                          <a:effectLst/>
                        </a:rPr>
                        <a:t>139</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58</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13</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21</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19</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24</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lvl="0" algn="ctr">
                        <a:buNone/>
                      </a:pPr>
                      <a:r>
                        <a:rPr lang="en-US" sz="1800" dirty="0">
                          <a:solidFill>
                            <a:schemeClr val="tx1">
                              <a:lumMod val="50000"/>
                            </a:schemeClr>
                          </a:solidFill>
                          <a:effectLst/>
                        </a:rPr>
                        <a:t>4</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extLst>
                  <a:ext uri="{0D108BD9-81ED-4DB2-BD59-A6C34878D82A}">
                    <a16:rowId xmlns:a16="http://schemas.microsoft.com/office/drawing/2014/main" val="1124514007"/>
                  </a:ext>
                </a:extLst>
              </a:tr>
              <a:tr h="486084">
                <a:tc>
                  <a:txBody>
                    <a:bodyPr/>
                    <a:lstStyle/>
                    <a:p>
                      <a:pPr algn="l" fontAlgn="b"/>
                      <a:r>
                        <a:rPr lang="en-US" sz="1800" b="1" dirty="0">
                          <a:solidFill>
                            <a:schemeClr val="tx1">
                              <a:lumMod val="50000"/>
                            </a:schemeClr>
                          </a:solidFill>
                          <a:effectLst/>
                        </a:rPr>
                        <a:t>Independent Colleges &amp; Universities</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dirty="0">
                          <a:solidFill>
                            <a:schemeClr val="tx1">
                              <a:lumMod val="50000"/>
                            </a:schemeClr>
                          </a:solidFill>
                          <a:effectLst/>
                        </a:rPr>
                        <a:t>24</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dirty="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dirty="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dirty="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dirty="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extLst>
                  <a:ext uri="{0D108BD9-81ED-4DB2-BD59-A6C34878D82A}">
                    <a16:rowId xmlns:a16="http://schemas.microsoft.com/office/drawing/2014/main" val="197772013"/>
                  </a:ext>
                </a:extLst>
              </a:tr>
              <a:tr h="263295">
                <a:tc>
                  <a:txBody>
                    <a:bodyPr/>
                    <a:lstStyle/>
                    <a:p>
                      <a:pPr algn="l" fontAlgn="b"/>
                      <a:r>
                        <a:rPr lang="en-US" sz="1800" b="1" dirty="0">
                          <a:solidFill>
                            <a:schemeClr val="tx1">
                              <a:lumMod val="50000"/>
                            </a:schemeClr>
                          </a:solidFill>
                          <a:effectLst/>
                        </a:rPr>
                        <a:t>Not Trackable</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dirty="0">
                          <a:solidFill>
                            <a:schemeClr val="tx1">
                              <a:lumMod val="50000"/>
                            </a:schemeClr>
                          </a:solidFill>
                          <a:effectLst/>
                        </a:rPr>
                        <a:t>12</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extLst>
                  <a:ext uri="{0D108BD9-81ED-4DB2-BD59-A6C34878D82A}">
                    <a16:rowId xmlns:a16="http://schemas.microsoft.com/office/drawing/2014/main" val="1526267237"/>
                  </a:ext>
                </a:extLst>
              </a:tr>
              <a:tr h="263295">
                <a:tc>
                  <a:txBody>
                    <a:bodyPr/>
                    <a:lstStyle/>
                    <a:p>
                      <a:pPr algn="l" fontAlgn="b"/>
                      <a:r>
                        <a:rPr lang="en-US" sz="1800" b="1" dirty="0">
                          <a:solidFill>
                            <a:schemeClr val="tx1">
                              <a:lumMod val="50000"/>
                            </a:schemeClr>
                          </a:solidFill>
                          <a:effectLst/>
                        </a:rPr>
                        <a:t>Not Found</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dirty="0">
                          <a:solidFill>
                            <a:schemeClr val="tx1">
                              <a:lumMod val="50000"/>
                            </a:schemeClr>
                          </a:solidFill>
                          <a:effectLst/>
                        </a:rPr>
                        <a:t>232</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extLst>
                  <a:ext uri="{0D108BD9-81ED-4DB2-BD59-A6C34878D82A}">
                    <a16:rowId xmlns:a16="http://schemas.microsoft.com/office/drawing/2014/main" val="3875381894"/>
                  </a:ext>
                </a:extLst>
              </a:tr>
              <a:tr h="486084">
                <a:tc>
                  <a:txBody>
                    <a:bodyPr/>
                    <a:lstStyle/>
                    <a:p>
                      <a:pPr algn="l" fontAlgn="b"/>
                      <a:r>
                        <a:rPr lang="en-US" sz="1800" b="1" dirty="0">
                          <a:solidFill>
                            <a:schemeClr val="tx1">
                              <a:lumMod val="50000"/>
                            </a:schemeClr>
                          </a:solidFill>
                          <a:effectLst/>
                        </a:rPr>
                        <a:t>Total High School Graduates</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r>
                        <a:rPr lang="en-US" sz="1800" dirty="0">
                          <a:solidFill>
                            <a:schemeClr val="tx1">
                              <a:lumMod val="50000"/>
                            </a:schemeClr>
                          </a:solidFill>
                          <a:effectLst/>
                        </a:rPr>
                        <a:t>523</a:t>
                      </a: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tc>
                  <a:txBody>
                    <a:bodyPr/>
                    <a:lstStyle/>
                    <a:p>
                      <a:pPr algn="ctr" fontAlgn="b"/>
                      <a:endParaRPr lang="en-US" sz="1800" dirty="0">
                        <a:solidFill>
                          <a:schemeClr val="tx1">
                            <a:lumMod val="50000"/>
                          </a:schemeClr>
                        </a:solidFill>
                        <a:effectLst/>
                      </a:endParaRPr>
                    </a:p>
                  </a:txBody>
                  <a:tcPr marL="9525" marR="9525" marT="9525" anchor="ctr">
                    <a:lnL w="12700">
                      <a:solidFill>
                        <a:schemeClr val="bg2">
                          <a:lumMod val="10000"/>
                        </a:schemeClr>
                      </a:solidFill>
                    </a:lnL>
                    <a:lnR w="12700">
                      <a:solidFill>
                        <a:schemeClr val="bg2">
                          <a:lumMod val="10000"/>
                        </a:schemeClr>
                      </a:solidFill>
                    </a:lnR>
                    <a:lnT w="12700">
                      <a:solidFill>
                        <a:schemeClr val="bg2">
                          <a:lumMod val="10000"/>
                        </a:schemeClr>
                      </a:solidFill>
                    </a:lnT>
                    <a:lnB w="12700">
                      <a:solidFill>
                        <a:schemeClr val="bg2">
                          <a:lumMod val="10000"/>
                        </a:schemeClr>
                      </a:solidFill>
                    </a:lnB>
                  </a:tcPr>
                </a:tc>
                <a:extLst>
                  <a:ext uri="{0D108BD9-81ED-4DB2-BD59-A6C34878D82A}">
                    <a16:rowId xmlns:a16="http://schemas.microsoft.com/office/drawing/2014/main" val="932388086"/>
                  </a:ext>
                </a:extLst>
              </a:tr>
            </a:tbl>
          </a:graphicData>
        </a:graphic>
      </p:graphicFrame>
      <p:sp>
        <p:nvSpPr>
          <p:cNvPr id="4" name="TextBox 3">
            <a:extLst>
              <a:ext uri="{FF2B5EF4-FFF2-40B4-BE49-F238E27FC236}">
                <a16:creationId xmlns:a16="http://schemas.microsoft.com/office/drawing/2014/main" id="{CB40CD96-3883-7E75-2923-CBA7703187C9}"/>
              </a:ext>
            </a:extLst>
          </p:cNvPr>
          <p:cNvSpPr txBox="1"/>
          <p:nvPr/>
        </p:nvSpPr>
        <p:spPr>
          <a:xfrm>
            <a:off x="503903" y="1868129"/>
            <a:ext cx="1111045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b="1" dirty="0">
                <a:solidFill>
                  <a:srgbClr val="060606"/>
                </a:solidFill>
              </a:rPr>
              <a:t>The most current report is for 2022-23 High School Graduates</a:t>
            </a:r>
            <a:endParaRPr lang="en-US" sz="2400" dirty="0">
              <a:solidFill>
                <a:srgbClr val="060606"/>
              </a:solidFill>
            </a:endParaRPr>
          </a:p>
          <a:p>
            <a:pPr marL="742950" lvl="1" indent="-285750">
              <a:buFont typeface="Courier New"/>
              <a:buChar char="o"/>
            </a:pPr>
            <a:r>
              <a:rPr lang="en-US" sz="2000" dirty="0">
                <a:solidFill>
                  <a:srgbClr val="060606"/>
                </a:solidFill>
              </a:rPr>
              <a:t>Student performance is measured by the Grade Point Average (GPA) earned by 2022-23 high school graduates who attended public four-year and two-year institutions of higher education in fiscal year 2024</a:t>
            </a:r>
          </a:p>
        </p:txBody>
      </p:sp>
    </p:spTree>
    <p:extLst>
      <p:ext uri="{BB962C8B-B14F-4D97-AF65-F5344CB8AC3E}">
        <p14:creationId xmlns:p14="http://schemas.microsoft.com/office/powerpoint/2010/main" val="3012435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34E1-7FE3-FEC7-CDA9-10B789ACD130}"/>
              </a:ext>
            </a:extLst>
          </p:cNvPr>
          <p:cNvSpPr>
            <a:spLocks noGrp="1"/>
          </p:cNvSpPr>
          <p:nvPr>
            <p:ph type="title"/>
          </p:nvPr>
        </p:nvSpPr>
        <p:spPr>
          <a:xfrm>
            <a:off x="581192" y="800479"/>
            <a:ext cx="11029616" cy="1013800"/>
          </a:xfrm>
        </p:spPr>
        <p:txBody>
          <a:bodyPr>
            <a:noAutofit/>
          </a:bodyPr>
          <a:lstStyle/>
          <a:p>
            <a:r>
              <a:rPr lang="en-US" sz="3600" b="1" dirty="0">
                <a:solidFill>
                  <a:schemeClr val="accent2"/>
                </a:solidFill>
              </a:rPr>
              <a:t>Progress HB3 Goals – Early Childhood Literacy and Math</a:t>
            </a:r>
          </a:p>
        </p:txBody>
      </p:sp>
      <p:pic>
        <p:nvPicPr>
          <p:cNvPr id="5" name="Picture 4">
            <a:extLst>
              <a:ext uri="{FF2B5EF4-FFF2-40B4-BE49-F238E27FC236}">
                <a16:creationId xmlns:a16="http://schemas.microsoft.com/office/drawing/2014/main" id="{5124A135-529F-650E-BCC3-D97C536C81C0}"/>
              </a:ext>
            </a:extLst>
          </p:cNvPr>
          <p:cNvPicPr>
            <a:picLocks noChangeAspect="1"/>
          </p:cNvPicPr>
          <p:nvPr/>
        </p:nvPicPr>
        <p:blipFill>
          <a:blip r:embed="rId3"/>
          <a:stretch>
            <a:fillRect/>
          </a:stretch>
        </p:blipFill>
        <p:spPr>
          <a:xfrm>
            <a:off x="2895600" y="1826649"/>
            <a:ext cx="6425381" cy="4888476"/>
          </a:xfrm>
          <a:prstGeom prst="rect">
            <a:avLst/>
          </a:prstGeom>
          <a:ln>
            <a:solidFill>
              <a:schemeClr val="accent1"/>
            </a:solidFill>
          </a:ln>
        </p:spPr>
      </p:pic>
    </p:spTree>
    <p:extLst>
      <p:ext uri="{BB962C8B-B14F-4D97-AF65-F5344CB8AC3E}">
        <p14:creationId xmlns:p14="http://schemas.microsoft.com/office/powerpoint/2010/main" val="3251164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AF4C-1FB6-CF7B-0559-CBFC0C537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0CA6B-D8F9-1AC1-58C2-94E7096104B3}"/>
              </a:ext>
            </a:extLst>
          </p:cNvPr>
          <p:cNvSpPr>
            <a:spLocks noGrp="1"/>
          </p:cNvSpPr>
          <p:nvPr>
            <p:ph type="title"/>
          </p:nvPr>
        </p:nvSpPr>
        <p:spPr/>
        <p:txBody>
          <a:bodyPr>
            <a:normAutofit/>
          </a:bodyPr>
          <a:lstStyle/>
          <a:p>
            <a:r>
              <a:rPr lang="en-US" sz="4400" b="1">
                <a:solidFill>
                  <a:schemeClr val="accent2"/>
                </a:solidFill>
              </a:rPr>
              <a:t>HB3 Goals – Professional Development</a:t>
            </a:r>
          </a:p>
        </p:txBody>
      </p:sp>
      <p:sp>
        <p:nvSpPr>
          <p:cNvPr id="4" name="TextBox 3">
            <a:extLst>
              <a:ext uri="{FF2B5EF4-FFF2-40B4-BE49-F238E27FC236}">
                <a16:creationId xmlns:a16="http://schemas.microsoft.com/office/drawing/2014/main" id="{8505AA99-47F0-75F8-C89F-4B9450F37D42}"/>
              </a:ext>
            </a:extLst>
          </p:cNvPr>
          <p:cNvSpPr txBox="1"/>
          <p:nvPr/>
        </p:nvSpPr>
        <p:spPr>
          <a:xfrm>
            <a:off x="669683" y="1917291"/>
            <a:ext cx="5210007" cy="4832092"/>
          </a:xfrm>
          <a:prstGeom prst="rect">
            <a:avLst/>
          </a:prstGeom>
          <a:noFill/>
        </p:spPr>
        <p:txBody>
          <a:bodyPr wrap="square" lIns="91440" tIns="45720" rIns="91440" bIns="45720" rtlCol="0" anchor="t">
            <a:spAutoFit/>
          </a:bodyPr>
          <a:lstStyle/>
          <a:p>
            <a:r>
              <a:rPr lang="en-US" sz="2800" b="1" u="sng" dirty="0">
                <a:solidFill>
                  <a:srgbClr val="060606"/>
                </a:solidFill>
                <a:latin typeface="Calibri"/>
                <a:ea typeface="Calibri"/>
              </a:rPr>
              <a:t>ELA</a:t>
            </a:r>
          </a:p>
          <a:p>
            <a:pPr marL="285750" indent="-285750">
              <a:buFont typeface="Arial" panose="020B0604020202020204" pitchFamily="34" charset="0"/>
              <a:buChar char="•"/>
            </a:pPr>
            <a:r>
              <a:rPr lang="en-US" sz="2000" dirty="0">
                <a:solidFill>
                  <a:srgbClr val="060606"/>
                </a:solidFill>
                <a:latin typeface="Calibri"/>
                <a:ea typeface="Calibri"/>
              </a:rPr>
              <a:t>Grade Level Curriculum Training</a:t>
            </a:r>
            <a:endParaRPr lang="en-US" sz="2000" dirty="0">
              <a:solidFill>
                <a:srgbClr val="060606"/>
              </a:solidFill>
              <a:latin typeface="Calibri" panose="020F0502020204030204" pitchFamily="34" charset="0"/>
              <a:ea typeface="Calibri" panose="020F0502020204030204" pitchFamily="34" charset="0"/>
            </a:endParaRPr>
          </a:p>
          <a:p>
            <a:pPr marL="742950" lvl="1" indent="-285750">
              <a:buFont typeface="Courier New" panose="020B0604020202020204" pitchFamily="34" charset="0"/>
              <a:buChar char="o"/>
            </a:pPr>
            <a:r>
              <a:rPr lang="en-US" sz="2000" dirty="0">
                <a:solidFill>
                  <a:srgbClr val="060606"/>
                </a:solidFill>
                <a:latin typeface="Calibri"/>
                <a:ea typeface="Calibri"/>
              </a:rPr>
              <a:t>K/1 - Literacy Footprints (Shared Reading), Stations &amp; Guided Reading, Phonics (Saxon) and Writing</a:t>
            </a:r>
          </a:p>
          <a:p>
            <a:pPr marL="742950" lvl="1" indent="-285750">
              <a:buFont typeface="Courier New" panose="020B0604020202020204" pitchFamily="34" charset="0"/>
              <a:buChar char="o"/>
            </a:pPr>
            <a:r>
              <a:rPr lang="en-US" sz="2000" dirty="0">
                <a:solidFill>
                  <a:srgbClr val="060606"/>
                </a:solidFill>
                <a:latin typeface="Calibri"/>
                <a:ea typeface="Calibri"/>
              </a:rPr>
              <a:t>2nd – SAVVAS (Reading), Saxon (Phonics), Writing, Guided Reading and Stations</a:t>
            </a:r>
          </a:p>
          <a:p>
            <a:pPr marL="742950" lvl="1" indent="-285750">
              <a:buFont typeface="Courier New" panose="020B0604020202020204" pitchFamily="34" charset="0"/>
              <a:buChar char="o"/>
            </a:pPr>
            <a:r>
              <a:rPr lang="en-US" sz="2000" dirty="0">
                <a:solidFill>
                  <a:srgbClr val="060606"/>
                </a:solidFill>
                <a:latin typeface="Calibri"/>
                <a:ea typeface="Calibri"/>
              </a:rPr>
              <a:t>3rd – SAVVAS (Reading), Writing (Carlin Liborio) and Word Study</a:t>
            </a:r>
          </a:p>
          <a:p>
            <a:pPr marL="285750" indent="-285750">
              <a:buFont typeface="Arial" panose="020B0604020202020204" pitchFamily="34" charset="0"/>
              <a:buChar char="•"/>
            </a:pPr>
            <a:r>
              <a:rPr lang="en-US" sz="2000" dirty="0">
                <a:solidFill>
                  <a:srgbClr val="060606"/>
                </a:solidFill>
                <a:latin typeface="Calibri"/>
                <a:ea typeface="Calibri"/>
              </a:rPr>
              <a:t>Writing Calibration and Scoring</a:t>
            </a:r>
          </a:p>
          <a:p>
            <a:pPr marL="285750" indent="-285750">
              <a:buFont typeface="Arial" panose="020B0604020202020204" pitchFamily="34" charset="0"/>
              <a:buChar char="•"/>
            </a:pPr>
            <a:r>
              <a:rPr lang="en-US" sz="2000" dirty="0">
                <a:solidFill>
                  <a:srgbClr val="060606"/>
                </a:solidFill>
                <a:latin typeface="Calibri"/>
                <a:ea typeface="Calibri"/>
              </a:rPr>
              <a:t>iReady</a:t>
            </a:r>
          </a:p>
          <a:p>
            <a:pPr marL="285750" indent="-285750">
              <a:buFont typeface="Arial" panose="020B0604020202020204" pitchFamily="34" charset="0"/>
              <a:buChar char="•"/>
            </a:pPr>
            <a:r>
              <a:rPr lang="en-US" sz="2000" dirty="0">
                <a:solidFill>
                  <a:srgbClr val="060606"/>
                </a:solidFill>
                <a:latin typeface="Calibri"/>
                <a:ea typeface="Calibri"/>
              </a:rPr>
              <a:t>Reading Academy and Reading Academy coaching sessions</a:t>
            </a:r>
          </a:p>
          <a:p>
            <a:pPr marL="285750" indent="-285750">
              <a:buFont typeface="Arial" panose="020B0604020202020204" pitchFamily="34" charset="0"/>
              <a:buChar char="•"/>
            </a:pPr>
            <a:r>
              <a:rPr lang="en-US" sz="2000" dirty="0" err="1">
                <a:solidFill>
                  <a:srgbClr val="060606"/>
                </a:solidFill>
                <a:latin typeface="Calibri"/>
                <a:ea typeface="Calibri"/>
              </a:rPr>
              <a:t>Ellevation</a:t>
            </a:r>
            <a:r>
              <a:rPr lang="en-US" sz="2000" dirty="0">
                <a:solidFill>
                  <a:srgbClr val="060606"/>
                </a:solidFill>
                <a:latin typeface="Calibri"/>
                <a:ea typeface="Calibri"/>
              </a:rPr>
              <a:t> EB strategies</a:t>
            </a:r>
          </a:p>
        </p:txBody>
      </p:sp>
      <p:sp>
        <p:nvSpPr>
          <p:cNvPr id="6" name="TextBox 5">
            <a:extLst>
              <a:ext uri="{FF2B5EF4-FFF2-40B4-BE49-F238E27FC236}">
                <a16:creationId xmlns:a16="http://schemas.microsoft.com/office/drawing/2014/main" id="{0A0A6B70-2416-3183-E94C-2B05375719EE}"/>
              </a:ext>
            </a:extLst>
          </p:cNvPr>
          <p:cNvSpPr txBox="1"/>
          <p:nvPr/>
        </p:nvSpPr>
        <p:spPr>
          <a:xfrm>
            <a:off x="6534894" y="1918909"/>
            <a:ext cx="5210007" cy="3847207"/>
          </a:xfrm>
          <a:prstGeom prst="rect">
            <a:avLst/>
          </a:prstGeom>
          <a:noFill/>
        </p:spPr>
        <p:txBody>
          <a:bodyPr wrap="square" lIns="91440" tIns="45720" rIns="91440" bIns="45720" rtlCol="0" anchor="t">
            <a:spAutoFit/>
          </a:bodyPr>
          <a:lstStyle/>
          <a:p>
            <a:pPr marR="0">
              <a:spcBef>
                <a:spcPts val="0"/>
              </a:spcBef>
              <a:spcAft>
                <a:spcPts val="0"/>
              </a:spcAft>
            </a:pPr>
            <a:r>
              <a:rPr lang="en-US" sz="2800" b="1" u="sng" dirty="0">
                <a:solidFill>
                  <a:srgbClr val="060606"/>
                </a:solidFill>
                <a:effectLst/>
                <a:latin typeface="Calibri"/>
                <a:ea typeface="Calibri"/>
              </a:rPr>
              <a:t>Math</a:t>
            </a:r>
            <a:endParaRPr lang="en-US" sz="2400" dirty="0">
              <a:solidFill>
                <a:srgbClr val="060606"/>
              </a:solidFill>
              <a:latin typeface="Calibri"/>
              <a:ea typeface="Calibri"/>
            </a:endParaRPr>
          </a:p>
          <a:p>
            <a:pPr marL="285750" indent="-285750">
              <a:buFont typeface="Arial" panose="020B0604020202020204" pitchFamily="34" charset="0"/>
              <a:buChar char="•"/>
            </a:pPr>
            <a:r>
              <a:rPr lang="en-US" sz="2400" dirty="0">
                <a:solidFill>
                  <a:srgbClr val="060606"/>
                </a:solidFill>
                <a:latin typeface="Calibri"/>
                <a:ea typeface="Calibri"/>
              </a:rPr>
              <a:t>Grade Level Curriculum Training</a:t>
            </a:r>
          </a:p>
          <a:p>
            <a:pPr marL="742950" lvl="1" indent="-285750">
              <a:buFont typeface="Courier New" panose="020B0604020202020204" pitchFamily="34" charset="0"/>
              <a:buChar char="o"/>
            </a:pPr>
            <a:r>
              <a:rPr lang="en-US" sz="2400" dirty="0">
                <a:solidFill>
                  <a:srgbClr val="060606"/>
                </a:solidFill>
                <a:latin typeface="Calibri"/>
                <a:ea typeface="Calibri"/>
              </a:rPr>
              <a:t>K-3 </a:t>
            </a:r>
            <a:r>
              <a:rPr lang="en-US" sz="2400" dirty="0" err="1">
                <a:solidFill>
                  <a:srgbClr val="060606"/>
                </a:solidFill>
                <a:latin typeface="Calibri"/>
                <a:ea typeface="Calibri"/>
              </a:rPr>
              <a:t>Stemscopes</a:t>
            </a:r>
            <a:endParaRPr lang="en-US" sz="2400" dirty="0">
              <a:solidFill>
                <a:srgbClr val="060606"/>
              </a:solidFill>
              <a:latin typeface="Calibri"/>
              <a:ea typeface="Calibri"/>
            </a:endParaRPr>
          </a:p>
          <a:p>
            <a:pPr marL="285750" indent="-285750">
              <a:buFont typeface="Arial" panose="020B0604020202020204" pitchFamily="34" charset="0"/>
              <a:buChar char="•"/>
            </a:pPr>
            <a:r>
              <a:rPr lang="en-US" sz="2400" dirty="0">
                <a:solidFill>
                  <a:srgbClr val="060606"/>
                </a:solidFill>
                <a:latin typeface="Calibri"/>
                <a:ea typeface="Calibri"/>
              </a:rPr>
              <a:t>The 5E (Engage, Explore, Explain, Elaborate, Evaluate) +IA (Intervention and Acceleration) Model</a:t>
            </a:r>
          </a:p>
          <a:p>
            <a:pPr marL="285750" indent="-285750">
              <a:buFont typeface="Arial" panose="020B0604020202020204" pitchFamily="34" charset="0"/>
              <a:buChar char="•"/>
            </a:pPr>
            <a:r>
              <a:rPr lang="en-US" sz="2400" dirty="0" err="1">
                <a:solidFill>
                  <a:srgbClr val="060606"/>
                </a:solidFill>
                <a:latin typeface="Calibri"/>
                <a:ea typeface="Calibri"/>
              </a:rPr>
              <a:t>iReady</a:t>
            </a:r>
            <a:endParaRPr lang="en-US" sz="2400" dirty="0">
              <a:solidFill>
                <a:srgbClr val="060606"/>
              </a:solidFill>
              <a:latin typeface="Calibri"/>
              <a:ea typeface="Calibri"/>
            </a:endParaRPr>
          </a:p>
          <a:p>
            <a:pPr marL="285750" indent="-285750">
              <a:buFont typeface="Arial" panose="020B0604020202020204" pitchFamily="34" charset="0"/>
              <a:buChar char="•"/>
            </a:pPr>
            <a:r>
              <a:rPr lang="en-US" sz="2400" dirty="0">
                <a:solidFill>
                  <a:srgbClr val="060606"/>
                </a:solidFill>
                <a:latin typeface="Calibri"/>
                <a:ea typeface="Calibri"/>
              </a:rPr>
              <a:t>Reflex/FRAX (Math fact fluency)</a:t>
            </a:r>
          </a:p>
          <a:p>
            <a:pPr marL="285750" indent="-285750">
              <a:buFont typeface="Arial" panose="020B0604020202020204" pitchFamily="34" charset="0"/>
              <a:buChar char="•"/>
            </a:pPr>
            <a:r>
              <a:rPr lang="en-US" sz="2400" dirty="0">
                <a:solidFill>
                  <a:srgbClr val="060606"/>
                </a:solidFill>
                <a:latin typeface="Calibri"/>
                <a:ea typeface="Calibri"/>
              </a:rPr>
              <a:t>Vertical Alignment with Region 10 trainer</a:t>
            </a:r>
          </a:p>
        </p:txBody>
      </p:sp>
    </p:spTree>
    <p:extLst>
      <p:ext uri="{BB962C8B-B14F-4D97-AF65-F5344CB8AC3E}">
        <p14:creationId xmlns:p14="http://schemas.microsoft.com/office/powerpoint/2010/main" val="1942988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15C48-D0E6-56E5-9834-FED784DA2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9F17B-8122-8676-9323-5EB33180AFD4}"/>
              </a:ext>
            </a:extLst>
          </p:cNvPr>
          <p:cNvSpPr>
            <a:spLocks noGrp="1"/>
          </p:cNvSpPr>
          <p:nvPr>
            <p:ph type="title"/>
          </p:nvPr>
        </p:nvSpPr>
        <p:spPr/>
        <p:txBody>
          <a:bodyPr>
            <a:normAutofit/>
          </a:bodyPr>
          <a:lstStyle/>
          <a:p>
            <a:r>
              <a:rPr lang="en-US" sz="4400" b="1">
                <a:solidFill>
                  <a:schemeClr val="accent2"/>
                </a:solidFill>
              </a:rPr>
              <a:t>Progress HB3 Goals - CCMR</a:t>
            </a:r>
          </a:p>
        </p:txBody>
      </p:sp>
      <p:pic>
        <p:nvPicPr>
          <p:cNvPr id="4" name="Picture 3">
            <a:extLst>
              <a:ext uri="{FF2B5EF4-FFF2-40B4-BE49-F238E27FC236}">
                <a16:creationId xmlns:a16="http://schemas.microsoft.com/office/drawing/2014/main" id="{75A87C6D-B328-E65B-FC9C-6205D7CBA764}"/>
              </a:ext>
            </a:extLst>
          </p:cNvPr>
          <p:cNvPicPr>
            <a:picLocks noChangeAspect="1"/>
          </p:cNvPicPr>
          <p:nvPr/>
        </p:nvPicPr>
        <p:blipFill>
          <a:blip r:embed="rId3"/>
          <a:stretch>
            <a:fillRect/>
          </a:stretch>
        </p:blipFill>
        <p:spPr>
          <a:xfrm>
            <a:off x="2975690" y="1957779"/>
            <a:ext cx="6241577" cy="4729803"/>
          </a:xfrm>
          <a:prstGeom prst="rect">
            <a:avLst/>
          </a:prstGeom>
          <a:ln>
            <a:solidFill>
              <a:schemeClr val="accent1"/>
            </a:solidFill>
          </a:ln>
        </p:spPr>
      </p:pic>
    </p:spTree>
    <p:extLst>
      <p:ext uri="{BB962C8B-B14F-4D97-AF65-F5344CB8AC3E}">
        <p14:creationId xmlns:p14="http://schemas.microsoft.com/office/powerpoint/2010/main" val="313553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6018-23B1-4541-1916-8B54BC4DE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6A0D0-7817-FE76-8497-D0480A9FE321}"/>
              </a:ext>
            </a:extLst>
          </p:cNvPr>
          <p:cNvSpPr>
            <a:spLocks noGrp="1"/>
          </p:cNvSpPr>
          <p:nvPr>
            <p:ph type="title"/>
          </p:nvPr>
        </p:nvSpPr>
        <p:spPr/>
        <p:txBody>
          <a:bodyPr>
            <a:normAutofit/>
          </a:bodyPr>
          <a:lstStyle/>
          <a:p>
            <a:r>
              <a:rPr lang="en-US" sz="4400" b="1">
                <a:solidFill>
                  <a:schemeClr val="accent2"/>
                </a:solidFill>
              </a:rPr>
              <a:t>HB3 Goals – Professional Development</a:t>
            </a:r>
          </a:p>
        </p:txBody>
      </p:sp>
      <p:sp>
        <p:nvSpPr>
          <p:cNvPr id="4" name="TextBox 3">
            <a:extLst>
              <a:ext uri="{FF2B5EF4-FFF2-40B4-BE49-F238E27FC236}">
                <a16:creationId xmlns:a16="http://schemas.microsoft.com/office/drawing/2014/main" id="{7AFBBFEB-7BDD-B467-8224-76D57734B9E4}"/>
              </a:ext>
            </a:extLst>
          </p:cNvPr>
          <p:cNvSpPr txBox="1"/>
          <p:nvPr/>
        </p:nvSpPr>
        <p:spPr>
          <a:xfrm>
            <a:off x="669683" y="1917291"/>
            <a:ext cx="6935077" cy="3534301"/>
          </a:xfrm>
          <a:prstGeom prst="rect">
            <a:avLst/>
          </a:prstGeom>
          <a:noFill/>
        </p:spPr>
        <p:txBody>
          <a:bodyPr wrap="square" lIns="91440" tIns="45720" rIns="91440" bIns="45720" rtlCol="0" anchor="t">
            <a:spAutoFit/>
          </a:bodyPr>
          <a:lstStyle/>
          <a:p>
            <a:pPr algn="l" rtl="0" fontAlgn="base">
              <a:lnSpc>
                <a:spcPts val="3750"/>
              </a:lnSpc>
              <a:buNone/>
            </a:pPr>
            <a:r>
              <a:rPr lang="en-US" sz="4000" b="1" i="0" u="sng" dirty="0">
                <a:solidFill>
                  <a:srgbClr val="060606"/>
                </a:solidFill>
                <a:effectLst/>
                <a:latin typeface="Calibri" panose="020F0502020204030204" pitchFamily="34" charset="0"/>
              </a:rPr>
              <a:t>CCMR</a:t>
            </a:r>
            <a:r>
              <a:rPr lang="en-US" sz="4000" b="0" i="0" u="sng" dirty="0">
                <a:solidFill>
                  <a:srgbClr val="800000"/>
                </a:solidFill>
                <a:effectLst/>
                <a:latin typeface="Calibri" panose="020F0502020204030204" pitchFamily="34" charset="0"/>
              </a:rPr>
              <a:t>​</a:t>
            </a:r>
            <a:endParaRPr lang="en-US" sz="4000" b="0" i="0" u="sng" dirty="0">
              <a:solidFill>
                <a:srgbClr val="800000"/>
              </a:solidFill>
              <a:effectLst/>
              <a:latin typeface="Segoe UI" panose="020B0502040204020203" pitchFamily="34" charset="0"/>
            </a:endParaRPr>
          </a:p>
          <a:p>
            <a:pPr marL="285750" indent="-285750" fontAlgn="base">
              <a:buFont typeface="Arial" panose="020B0604020202020204" pitchFamily="34" charset="0"/>
              <a:buChar char="•"/>
            </a:pPr>
            <a:r>
              <a:rPr lang="en-US" sz="3200" dirty="0">
                <a:solidFill>
                  <a:srgbClr val="060606"/>
                </a:solidFill>
                <a:latin typeface="Calibri"/>
                <a:ea typeface="Calibri"/>
              </a:rPr>
              <a:t>AP Curriculum Review​</a:t>
            </a:r>
          </a:p>
          <a:p>
            <a:pPr marL="285750" indent="-285750" fontAlgn="base">
              <a:buFont typeface="Arial" panose="020B0604020202020204" pitchFamily="34" charset="0"/>
              <a:buChar char="•"/>
            </a:pPr>
            <a:r>
              <a:rPr lang="en-US" sz="3200" dirty="0">
                <a:solidFill>
                  <a:srgbClr val="060606"/>
                </a:solidFill>
                <a:latin typeface="Calibri"/>
                <a:ea typeface="Calibri"/>
              </a:rPr>
              <a:t>Region 10 Partnership​</a:t>
            </a:r>
          </a:p>
          <a:p>
            <a:pPr marL="285750" indent="-285750" fontAlgn="base">
              <a:buFont typeface="Arial" panose="020B0604020202020204" pitchFamily="34" charset="0"/>
              <a:buChar char="•"/>
            </a:pPr>
            <a:r>
              <a:rPr lang="en-US" sz="3200" dirty="0">
                <a:solidFill>
                  <a:srgbClr val="060606"/>
                </a:solidFill>
                <a:latin typeface="Calibri"/>
                <a:ea typeface="Calibri"/>
              </a:rPr>
              <a:t>New College Board Report​</a:t>
            </a:r>
          </a:p>
          <a:p>
            <a:pPr marL="285750" indent="-285750" fontAlgn="base">
              <a:buFont typeface="Arial" panose="020B0604020202020204" pitchFamily="34" charset="0"/>
              <a:buChar char="•"/>
            </a:pPr>
            <a:r>
              <a:rPr lang="en-US" sz="3200" dirty="0">
                <a:solidFill>
                  <a:srgbClr val="060606"/>
                </a:solidFill>
                <a:latin typeface="Calibri"/>
                <a:ea typeface="Calibri"/>
              </a:rPr>
              <a:t>Increase participation in AP exams​</a:t>
            </a:r>
          </a:p>
          <a:p>
            <a:pPr marL="285750" indent="-285750" fontAlgn="base">
              <a:buFont typeface="Arial" panose="020B0604020202020204" pitchFamily="34" charset="0"/>
              <a:buChar char="•"/>
            </a:pPr>
            <a:r>
              <a:rPr lang="en-US" sz="3200" dirty="0">
                <a:solidFill>
                  <a:srgbClr val="060606"/>
                </a:solidFill>
                <a:latin typeface="Calibri"/>
                <a:ea typeface="Calibri"/>
              </a:rPr>
              <a:t>Ongoing CCMR committee meetings​</a:t>
            </a:r>
          </a:p>
          <a:p>
            <a:pPr marL="285750" indent="-285750" fontAlgn="base">
              <a:buFont typeface="Arial" panose="020B0604020202020204" pitchFamily="34" charset="0"/>
              <a:buChar char="•"/>
            </a:pPr>
            <a:r>
              <a:rPr lang="en-US" sz="3200" dirty="0">
                <a:solidFill>
                  <a:srgbClr val="060606"/>
                </a:solidFill>
                <a:latin typeface="Calibri"/>
                <a:ea typeface="Calibri"/>
              </a:rPr>
              <a:t>Target student plans for CCMR</a:t>
            </a:r>
          </a:p>
        </p:txBody>
      </p:sp>
    </p:spTree>
    <p:extLst>
      <p:ext uri="{BB962C8B-B14F-4D97-AF65-F5344CB8AC3E}">
        <p14:creationId xmlns:p14="http://schemas.microsoft.com/office/powerpoint/2010/main" val="255051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34E1-7FE3-FEC7-CDA9-10B789ACD130}"/>
              </a:ext>
            </a:extLst>
          </p:cNvPr>
          <p:cNvSpPr>
            <a:spLocks noGrp="1"/>
          </p:cNvSpPr>
          <p:nvPr>
            <p:ph type="title"/>
          </p:nvPr>
        </p:nvSpPr>
        <p:spPr/>
        <p:txBody>
          <a:bodyPr>
            <a:normAutofit/>
          </a:bodyPr>
          <a:lstStyle/>
          <a:p>
            <a:r>
              <a:rPr lang="en-US" sz="4400" b="1">
                <a:solidFill>
                  <a:schemeClr val="accent2"/>
                </a:solidFill>
              </a:rPr>
              <a:t>Glossary</a:t>
            </a:r>
          </a:p>
        </p:txBody>
      </p:sp>
      <p:sp>
        <p:nvSpPr>
          <p:cNvPr id="5" name="TextBox 4">
            <a:extLst>
              <a:ext uri="{FF2B5EF4-FFF2-40B4-BE49-F238E27FC236}">
                <a16:creationId xmlns:a16="http://schemas.microsoft.com/office/drawing/2014/main" id="{E5A0912F-66E1-EA7F-87C3-55504E2FC88A}"/>
              </a:ext>
            </a:extLst>
          </p:cNvPr>
          <p:cNvSpPr txBox="1"/>
          <p:nvPr/>
        </p:nvSpPr>
        <p:spPr>
          <a:xfrm>
            <a:off x="687321" y="2326319"/>
            <a:ext cx="658195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panose="05000000000000000000" pitchFamily="2" charset="2"/>
              <a:buChar char="§"/>
            </a:pPr>
            <a:r>
              <a:rPr lang="en-US" sz="2400">
                <a:solidFill>
                  <a:srgbClr val="5D5D5D"/>
                </a:solidFill>
              </a:rPr>
              <a:t>Each year, TEA prepares and publishes a </a:t>
            </a:r>
            <a:r>
              <a:rPr lang="en-US" sz="2400" i="1">
                <a:solidFill>
                  <a:srgbClr val="5D5D5D"/>
                </a:solidFill>
              </a:rPr>
              <a:t>TAPR Glossary</a:t>
            </a:r>
            <a:endParaRPr lang="en-US" sz="1600"/>
          </a:p>
          <a:p>
            <a:pPr marL="342900" indent="-342900">
              <a:buFont typeface="Wingdings" panose="05000000000000000000" pitchFamily="2" charset="2"/>
              <a:buChar char="§"/>
            </a:pPr>
            <a:r>
              <a:rPr lang="en-US" sz="2400">
                <a:solidFill>
                  <a:srgbClr val="5D5D5D"/>
                </a:solidFill>
              </a:rPr>
              <a:t>The </a:t>
            </a:r>
            <a:r>
              <a:rPr lang="en-US" sz="2400" i="1">
                <a:solidFill>
                  <a:srgbClr val="5D5D5D"/>
                </a:solidFill>
              </a:rPr>
              <a:t>TAPR Glossary </a:t>
            </a:r>
            <a:r>
              <a:rPr lang="en-US" sz="2400">
                <a:solidFill>
                  <a:srgbClr val="5D5D5D"/>
                </a:solidFill>
              </a:rPr>
              <a:t>provides definitions, describes methodologies, and lists sources for each data point in the TAPR</a:t>
            </a:r>
            <a:endParaRPr lang="en-US" sz="1600"/>
          </a:p>
          <a:p>
            <a:pPr marL="342900" indent="-342900">
              <a:buFont typeface="Wingdings" panose="05000000000000000000" pitchFamily="2" charset="2"/>
              <a:buChar char="§"/>
            </a:pPr>
            <a:r>
              <a:rPr lang="en-US" sz="2400">
                <a:solidFill>
                  <a:srgbClr val="5D5D5D"/>
                </a:solidFill>
              </a:rPr>
              <a:t>A Spanish version of the </a:t>
            </a:r>
            <a:r>
              <a:rPr lang="en-US" sz="2400" i="1">
                <a:solidFill>
                  <a:srgbClr val="5D5D5D"/>
                </a:solidFill>
              </a:rPr>
              <a:t>TAPR Glossary </a:t>
            </a:r>
            <a:r>
              <a:rPr lang="en-US" sz="2400">
                <a:solidFill>
                  <a:srgbClr val="5D5D5D"/>
                </a:solidFill>
              </a:rPr>
              <a:t>is scheduled for release in early 2025</a:t>
            </a:r>
            <a:endParaRPr lang="en-US" sz="1600"/>
          </a:p>
          <a:p>
            <a:pPr algn="l"/>
            <a:endParaRPr lang="en-US"/>
          </a:p>
        </p:txBody>
      </p:sp>
      <p:pic>
        <p:nvPicPr>
          <p:cNvPr id="4" name="Picture 3" descr="A white text on a white background&#10;&#10;Description automatically generated">
            <a:extLst>
              <a:ext uri="{FF2B5EF4-FFF2-40B4-BE49-F238E27FC236}">
                <a16:creationId xmlns:a16="http://schemas.microsoft.com/office/drawing/2014/main" id="{29B13C80-4CAD-9A95-BDB5-F58823C43A96}"/>
              </a:ext>
            </a:extLst>
          </p:cNvPr>
          <p:cNvPicPr>
            <a:picLocks noChangeAspect="1"/>
          </p:cNvPicPr>
          <p:nvPr/>
        </p:nvPicPr>
        <p:blipFill>
          <a:blip r:embed="rId3"/>
          <a:stretch>
            <a:fillRect/>
          </a:stretch>
        </p:blipFill>
        <p:spPr>
          <a:xfrm>
            <a:off x="7765860" y="909282"/>
            <a:ext cx="3848100" cy="5562600"/>
          </a:xfrm>
          <a:prstGeom prst="rect">
            <a:avLst/>
          </a:prstGeom>
          <a:ln w="28575">
            <a:solidFill>
              <a:schemeClr val="accent2"/>
            </a:solidFill>
          </a:ln>
        </p:spPr>
      </p:pic>
    </p:spTree>
    <p:extLst>
      <p:ext uri="{BB962C8B-B14F-4D97-AF65-F5344CB8AC3E}">
        <p14:creationId xmlns:p14="http://schemas.microsoft.com/office/powerpoint/2010/main" val="1972304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34E1-7FE3-FEC7-CDA9-10B789ACD130}"/>
              </a:ext>
            </a:extLst>
          </p:cNvPr>
          <p:cNvSpPr>
            <a:spLocks noGrp="1"/>
          </p:cNvSpPr>
          <p:nvPr>
            <p:ph type="title"/>
          </p:nvPr>
        </p:nvSpPr>
        <p:spPr/>
        <p:txBody>
          <a:bodyPr>
            <a:noAutofit/>
          </a:bodyPr>
          <a:lstStyle/>
          <a:p>
            <a:r>
              <a:rPr lang="en-US" sz="4000" b="1">
                <a:solidFill>
                  <a:schemeClr val="accent2"/>
                </a:solidFill>
              </a:rPr>
              <a:t>Resources and Availability of Annual Report</a:t>
            </a:r>
            <a:endParaRPr lang="en-US" sz="4000">
              <a:solidFill>
                <a:schemeClr val="accent2"/>
              </a:solidFill>
            </a:endParaRPr>
          </a:p>
        </p:txBody>
      </p:sp>
      <p:sp>
        <p:nvSpPr>
          <p:cNvPr id="3" name="TextBox 2">
            <a:extLst>
              <a:ext uri="{FF2B5EF4-FFF2-40B4-BE49-F238E27FC236}">
                <a16:creationId xmlns:a16="http://schemas.microsoft.com/office/drawing/2014/main" id="{D5722295-A0B6-69CB-1998-303E8ACA7292}"/>
              </a:ext>
            </a:extLst>
          </p:cNvPr>
          <p:cNvSpPr txBox="1"/>
          <p:nvPr/>
        </p:nvSpPr>
        <p:spPr>
          <a:xfrm>
            <a:off x="559158" y="2056085"/>
            <a:ext cx="1107645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
            </a:pPr>
            <a:r>
              <a:rPr lang="en-US" sz="2800">
                <a:solidFill>
                  <a:srgbClr val="060606"/>
                </a:solidFill>
              </a:rPr>
              <a:t>The District's TAPR will be posted on the district's website within 2 weeks after this meeting</a:t>
            </a:r>
          </a:p>
          <a:p>
            <a:pPr marL="457200" indent="-457200">
              <a:buFont typeface="Wingdings"/>
              <a:buChar char="§"/>
            </a:pPr>
            <a:r>
              <a:rPr lang="en-US" sz="2800">
                <a:solidFill>
                  <a:srgbClr val="060606"/>
                </a:solidFill>
              </a:rPr>
              <a:t>Paper copies will also be available at the district's central office and on each campus in the district</a:t>
            </a:r>
          </a:p>
          <a:p>
            <a:pPr marL="457200" indent="-457200">
              <a:buFont typeface="Wingdings"/>
              <a:buChar char="§"/>
            </a:pPr>
            <a:r>
              <a:rPr lang="en-US" sz="2800">
                <a:solidFill>
                  <a:srgbClr val="060606"/>
                </a:solidFill>
              </a:rPr>
              <a:t>For questions or more information, contact:</a:t>
            </a:r>
          </a:p>
          <a:p>
            <a:pPr algn="ctr"/>
            <a:r>
              <a:rPr lang="en-US" sz="2800">
                <a:solidFill>
                  <a:srgbClr val="060606"/>
                </a:solidFill>
              </a:rPr>
              <a:t>Megan Corns</a:t>
            </a:r>
          </a:p>
          <a:p>
            <a:pPr algn="ctr"/>
            <a:r>
              <a:rPr lang="en-US" sz="2800">
                <a:solidFill>
                  <a:srgbClr val="060606"/>
                </a:solidFill>
              </a:rPr>
              <a:t>Chief Technology Officer</a:t>
            </a:r>
          </a:p>
          <a:p>
            <a:pPr algn="ctr"/>
            <a:r>
              <a:rPr lang="en-US" sz="2800">
                <a:solidFill>
                  <a:srgbClr val="060606"/>
                </a:solidFill>
              </a:rPr>
              <a:t>Red Oak ISD</a:t>
            </a:r>
          </a:p>
          <a:p>
            <a:pPr algn="ctr"/>
            <a:r>
              <a:rPr lang="en-US" sz="2800">
                <a:solidFill>
                  <a:srgbClr val="060606"/>
                </a:solidFill>
              </a:rPr>
              <a:t>972-617-2941</a:t>
            </a:r>
          </a:p>
          <a:p>
            <a:pPr algn="ctr"/>
            <a:r>
              <a:rPr lang="en-US" sz="2800">
                <a:solidFill>
                  <a:srgbClr val="060606"/>
                </a:solidFill>
              </a:rPr>
              <a:t>megan.corns@redoakisd.org</a:t>
            </a:r>
          </a:p>
        </p:txBody>
      </p:sp>
    </p:spTree>
    <p:extLst>
      <p:ext uri="{BB962C8B-B14F-4D97-AF65-F5344CB8AC3E}">
        <p14:creationId xmlns:p14="http://schemas.microsoft.com/office/powerpoint/2010/main" val="1196218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65"/>
          <p:cNvPicPr preferRelativeResize="0"/>
          <p:nvPr/>
        </p:nvPicPr>
        <p:blipFill rotWithShape="1">
          <a:blip r:embed="rId3">
            <a:alphaModFix/>
          </a:blip>
          <a:srcRect/>
          <a:stretch/>
        </p:blipFill>
        <p:spPr>
          <a:xfrm>
            <a:off x="1447" y="0"/>
            <a:ext cx="12721588" cy="6858000"/>
          </a:xfrm>
          <a:prstGeom prst="rect">
            <a:avLst/>
          </a:prstGeom>
          <a:noFill/>
          <a:ln>
            <a:noFill/>
          </a:ln>
        </p:spPr>
      </p:pic>
      <p:pic>
        <p:nvPicPr>
          <p:cNvPr id="624" name="Google Shape;624;p65"/>
          <p:cNvPicPr preferRelativeResize="0"/>
          <p:nvPr/>
        </p:nvPicPr>
        <p:blipFill rotWithShape="1">
          <a:blip r:embed="rId4">
            <a:alphaModFix/>
          </a:blip>
          <a:srcRect/>
          <a:stretch/>
        </p:blipFill>
        <p:spPr>
          <a:xfrm>
            <a:off x="11169047" y="5051234"/>
            <a:ext cx="1384189" cy="1692743"/>
          </a:xfrm>
          <a:prstGeom prst="rect">
            <a:avLst/>
          </a:prstGeom>
          <a:noFill/>
          <a:ln>
            <a:noFill/>
          </a:ln>
        </p:spPr>
      </p:pic>
    </p:spTree>
    <p:extLst>
      <p:ext uri="{BB962C8B-B14F-4D97-AF65-F5344CB8AC3E}">
        <p14:creationId xmlns:p14="http://schemas.microsoft.com/office/powerpoint/2010/main" val="228634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FFCA28"/>
              </a:buClr>
              <a:buSzPts val="3600"/>
              <a:buFont typeface="Gill Sans"/>
              <a:buNone/>
            </a:pPr>
            <a:r>
              <a:rPr lang="en-US" sz="3600" b="1">
                <a:solidFill>
                  <a:srgbClr val="FFCA28"/>
                </a:solidFill>
              </a:rPr>
              <a:t>2023-2024 TAPR Report</a:t>
            </a:r>
            <a:endParaRPr/>
          </a:p>
        </p:txBody>
      </p:sp>
      <p:sp>
        <p:nvSpPr>
          <p:cNvPr id="2" name="TextBox 1">
            <a:extLst>
              <a:ext uri="{FF2B5EF4-FFF2-40B4-BE49-F238E27FC236}">
                <a16:creationId xmlns:a16="http://schemas.microsoft.com/office/drawing/2014/main" id="{18E595C2-8A28-1351-9584-3AA8A040094E}"/>
              </a:ext>
            </a:extLst>
          </p:cNvPr>
          <p:cNvSpPr txBox="1"/>
          <p:nvPr/>
        </p:nvSpPr>
        <p:spPr>
          <a:xfrm>
            <a:off x="581025" y="2097294"/>
            <a:ext cx="11030100" cy="4524315"/>
          </a:xfrm>
          <a:prstGeom prst="rect">
            <a:avLst/>
          </a:prstGeom>
          <a:noFill/>
        </p:spPr>
        <p:txBody>
          <a:bodyPr wrap="square" lIns="91440" tIns="45720" rIns="91440" bIns="45720" rtlCol="0" anchor="t">
            <a:spAutoFit/>
          </a:bodyPr>
          <a:lstStyle/>
          <a:p>
            <a:pPr lvl="3"/>
            <a:r>
              <a:rPr lang="en-US" sz="2800">
                <a:solidFill>
                  <a:schemeClr val="bg2"/>
                </a:solidFill>
              </a:rPr>
              <a:t>Cover Page</a:t>
            </a:r>
            <a:endParaRPr lang="en-US">
              <a:solidFill>
                <a:schemeClr val="bg2"/>
              </a:solidFill>
            </a:endParaRPr>
          </a:p>
          <a:p>
            <a:pPr marL="457200" lvl="3" indent="-457200">
              <a:buChar char="•"/>
            </a:pPr>
            <a:r>
              <a:rPr lang="en-US" sz="2800">
                <a:solidFill>
                  <a:schemeClr val="bg2"/>
                </a:solidFill>
              </a:rPr>
              <a:t>Includes district or campus name and number</a:t>
            </a:r>
            <a:endParaRPr lang="en-US">
              <a:solidFill>
                <a:schemeClr val="bg2"/>
              </a:solidFill>
            </a:endParaRPr>
          </a:p>
          <a:p>
            <a:pPr marL="457200" lvl="3" indent="-457200">
              <a:buChar char="•"/>
            </a:pPr>
            <a:r>
              <a:rPr lang="en-US" sz="2800">
                <a:solidFill>
                  <a:schemeClr val="bg2"/>
                </a:solidFill>
              </a:rPr>
              <a:t>District includes Special Education Determination Status:</a:t>
            </a:r>
          </a:p>
          <a:p>
            <a:pPr marL="914400" lvl="4" indent="-457200">
              <a:buFont typeface="Courier New"/>
              <a:buChar char="o"/>
            </a:pPr>
            <a:r>
              <a:rPr lang="en-US" sz="2800">
                <a:solidFill>
                  <a:schemeClr val="bg2"/>
                </a:solidFill>
              </a:rPr>
              <a:t>Meets Requirements</a:t>
            </a:r>
          </a:p>
          <a:p>
            <a:pPr lvl="3"/>
            <a:endParaRPr lang="en-US" sz="2800">
              <a:solidFill>
                <a:srgbClr val="3D3D3D"/>
              </a:solidFill>
              <a:highlight>
                <a:srgbClr val="FFFF00"/>
              </a:highlight>
            </a:endParaRPr>
          </a:p>
          <a:p>
            <a:pPr lvl="3"/>
            <a:r>
              <a:rPr lang="en-US" sz="2400">
                <a:solidFill>
                  <a:srgbClr val="5D5D5D"/>
                </a:solidFill>
              </a:rPr>
              <a:t>The </a:t>
            </a:r>
            <a:r>
              <a:rPr lang="en-US" sz="2400" b="1">
                <a:solidFill>
                  <a:srgbClr val="5D5D5D"/>
                </a:solidFill>
              </a:rPr>
              <a:t>2023-24 TAPR Glossary </a:t>
            </a:r>
            <a:r>
              <a:rPr lang="en-US" sz="2400">
                <a:solidFill>
                  <a:srgbClr val="5D5D5D"/>
                </a:solidFill>
              </a:rPr>
              <a:t>includes the following language:</a:t>
            </a:r>
            <a:endParaRPr lang="en-US" sz="2400"/>
          </a:p>
          <a:p>
            <a:pPr lvl="3"/>
            <a:r>
              <a:rPr lang="en-US" sz="2400" b="1" i="1">
                <a:solidFill>
                  <a:srgbClr val="FF0000"/>
                </a:solidFill>
              </a:rPr>
              <a:t>Currently, the TAPR does not include scale scores, A–F ratings or Distinction Designations. The initial release does not include the District or Campus Accountability Reports. The issuance of the A–F ratings under 2024 rule is pending and subject to change.</a:t>
            </a:r>
            <a:endParaRPr lang="en-US" b="1" i="1"/>
          </a:p>
          <a:p>
            <a:pPr lvl="3"/>
            <a:endParaRPr lang="en-US" sz="2800">
              <a:solidFill>
                <a:schemeClr val="bg2"/>
              </a:solidFill>
            </a:endParaRPr>
          </a:p>
        </p:txBody>
      </p:sp>
    </p:spTree>
    <p:extLst>
      <p:ext uri="{BB962C8B-B14F-4D97-AF65-F5344CB8AC3E}">
        <p14:creationId xmlns:p14="http://schemas.microsoft.com/office/powerpoint/2010/main" val="406261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25405C1-09AE-3063-5A4E-E2CBD94442BC}"/>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09334AB8-73D8-68D1-B898-7933359BE715}"/>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AB00AB96-2472-557B-30F1-ABA75C0D76F7}"/>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STAAR (State/Region/District)</a:t>
            </a:r>
            <a:endParaRPr/>
          </a:p>
        </p:txBody>
      </p:sp>
      <p:pic>
        <p:nvPicPr>
          <p:cNvPr id="3" name="Picture 2" descr="A graph of different colors&#10;&#10;Description automatically generated">
            <a:extLst>
              <a:ext uri="{FF2B5EF4-FFF2-40B4-BE49-F238E27FC236}">
                <a16:creationId xmlns:a16="http://schemas.microsoft.com/office/drawing/2014/main" id="{9FF19E63-D996-B287-E65C-1A8E4DA421E9}"/>
              </a:ext>
            </a:extLst>
          </p:cNvPr>
          <p:cNvPicPr>
            <a:picLocks noChangeAspect="1"/>
          </p:cNvPicPr>
          <p:nvPr/>
        </p:nvPicPr>
        <p:blipFill>
          <a:blip r:embed="rId4"/>
          <a:stretch>
            <a:fillRect/>
          </a:stretch>
        </p:blipFill>
        <p:spPr>
          <a:xfrm>
            <a:off x="2578704" y="1900408"/>
            <a:ext cx="7034592" cy="4810700"/>
          </a:xfrm>
          <a:prstGeom prst="rect">
            <a:avLst/>
          </a:prstGeom>
        </p:spPr>
      </p:pic>
    </p:spTree>
    <p:extLst>
      <p:ext uri="{BB962C8B-B14F-4D97-AF65-F5344CB8AC3E}">
        <p14:creationId xmlns:p14="http://schemas.microsoft.com/office/powerpoint/2010/main" val="165815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EB0A1CDA-44CE-0614-D32D-12502503610E}"/>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E1EA8E37-2B3E-4758-F866-8842BC3F7891}"/>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21596253-8649-E217-FAE5-91B0F62BCE7B}"/>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STAAR</a:t>
            </a:r>
            <a:endParaRPr/>
          </a:p>
        </p:txBody>
      </p:sp>
      <p:pic>
        <p:nvPicPr>
          <p:cNvPr id="2" name="Picture 1">
            <a:extLst>
              <a:ext uri="{FF2B5EF4-FFF2-40B4-BE49-F238E27FC236}">
                <a16:creationId xmlns:a16="http://schemas.microsoft.com/office/drawing/2014/main" id="{20000773-64FA-4EB3-EE1E-AC85CADF654C}"/>
              </a:ext>
            </a:extLst>
          </p:cNvPr>
          <p:cNvPicPr>
            <a:picLocks noChangeAspect="1"/>
          </p:cNvPicPr>
          <p:nvPr/>
        </p:nvPicPr>
        <p:blipFill>
          <a:blip r:embed="rId4"/>
          <a:stretch>
            <a:fillRect/>
          </a:stretch>
        </p:blipFill>
        <p:spPr>
          <a:xfrm>
            <a:off x="2530384" y="1863686"/>
            <a:ext cx="7131229" cy="4874963"/>
          </a:xfrm>
          <a:prstGeom prst="rect">
            <a:avLst/>
          </a:prstGeom>
        </p:spPr>
      </p:pic>
    </p:spTree>
    <p:extLst>
      <p:ext uri="{BB962C8B-B14F-4D97-AF65-F5344CB8AC3E}">
        <p14:creationId xmlns:p14="http://schemas.microsoft.com/office/powerpoint/2010/main" val="94337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B90232DE-BAFF-138A-A58E-4D5C495A8AA9}"/>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DC74529B-3027-EB51-7911-8A03ED265402}"/>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E3AD53EC-2B59-7EE3-6D91-2F692F9A3231}"/>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STAAR</a:t>
            </a:r>
            <a:endParaRPr/>
          </a:p>
        </p:txBody>
      </p:sp>
      <p:pic>
        <p:nvPicPr>
          <p:cNvPr id="2" name="Picture 1" descr="A graph of different colored squares&#10;&#10;Description automatically generated">
            <a:extLst>
              <a:ext uri="{FF2B5EF4-FFF2-40B4-BE49-F238E27FC236}">
                <a16:creationId xmlns:a16="http://schemas.microsoft.com/office/drawing/2014/main" id="{28CEB7AC-0F5E-F736-DACB-729C46542B49}"/>
              </a:ext>
            </a:extLst>
          </p:cNvPr>
          <p:cNvPicPr>
            <a:picLocks noChangeAspect="1"/>
          </p:cNvPicPr>
          <p:nvPr/>
        </p:nvPicPr>
        <p:blipFill>
          <a:blip r:embed="rId4"/>
          <a:stretch>
            <a:fillRect/>
          </a:stretch>
        </p:blipFill>
        <p:spPr>
          <a:xfrm>
            <a:off x="2585469" y="1909590"/>
            <a:ext cx="7030242" cy="4819880"/>
          </a:xfrm>
          <a:prstGeom prst="rect">
            <a:avLst/>
          </a:prstGeom>
        </p:spPr>
      </p:pic>
    </p:spTree>
    <p:extLst>
      <p:ext uri="{BB962C8B-B14F-4D97-AF65-F5344CB8AC3E}">
        <p14:creationId xmlns:p14="http://schemas.microsoft.com/office/powerpoint/2010/main" val="401373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F3D2057-71F9-838F-397B-0E7CECF2E722}"/>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D184577B-9619-CFB7-CEB8-3495CB44D597}"/>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853AC459-255F-4FF6-B146-E06105519E79}"/>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STAAR</a:t>
            </a:r>
            <a:endParaRPr/>
          </a:p>
        </p:txBody>
      </p:sp>
      <p:pic>
        <p:nvPicPr>
          <p:cNvPr id="2" name="Picture 1" descr="A graph of different colored squares&#10;&#10;Description automatically generated">
            <a:extLst>
              <a:ext uri="{FF2B5EF4-FFF2-40B4-BE49-F238E27FC236}">
                <a16:creationId xmlns:a16="http://schemas.microsoft.com/office/drawing/2014/main" id="{E3BFAEFA-EEF6-A923-51A4-979EC1F987BE}"/>
              </a:ext>
            </a:extLst>
          </p:cNvPr>
          <p:cNvPicPr>
            <a:picLocks noChangeAspect="1"/>
          </p:cNvPicPr>
          <p:nvPr/>
        </p:nvPicPr>
        <p:blipFill>
          <a:blip r:embed="rId4"/>
          <a:stretch>
            <a:fillRect/>
          </a:stretch>
        </p:blipFill>
        <p:spPr>
          <a:xfrm>
            <a:off x="2539566" y="1882048"/>
            <a:ext cx="7122049" cy="4874964"/>
          </a:xfrm>
          <a:prstGeom prst="rect">
            <a:avLst/>
          </a:prstGeom>
        </p:spPr>
      </p:pic>
    </p:spTree>
    <p:extLst>
      <p:ext uri="{BB962C8B-B14F-4D97-AF65-F5344CB8AC3E}">
        <p14:creationId xmlns:p14="http://schemas.microsoft.com/office/powerpoint/2010/main" val="115030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1F8947B-8DF8-0577-9D44-4D85D38C1533}"/>
            </a:ext>
          </a:extLst>
        </p:cNvPr>
        <p:cNvGrpSpPr/>
        <p:nvPr/>
      </p:nvGrpSpPr>
      <p:grpSpPr>
        <a:xfrm>
          <a:off x="0" y="0"/>
          <a:ext cx="0" cy="0"/>
          <a:chOff x="0" y="0"/>
          <a:chExt cx="0" cy="0"/>
        </a:xfrm>
      </p:grpSpPr>
      <p:pic>
        <p:nvPicPr>
          <p:cNvPr id="236" name="Google Shape;236;p33">
            <a:extLst>
              <a:ext uri="{FF2B5EF4-FFF2-40B4-BE49-F238E27FC236}">
                <a16:creationId xmlns:a16="http://schemas.microsoft.com/office/drawing/2014/main" id="{29D5278D-F188-3BFD-2186-A366C95B604A}"/>
              </a:ext>
            </a:extLst>
          </p:cNvPr>
          <p:cNvPicPr preferRelativeResize="0"/>
          <p:nvPr/>
        </p:nvPicPr>
        <p:blipFill rotWithShape="1">
          <a:blip r:embed="rId3">
            <a:alphaModFix/>
          </a:blip>
          <a:srcRect/>
          <a:stretch/>
        </p:blipFill>
        <p:spPr>
          <a:xfrm>
            <a:off x="10582879" y="5667023"/>
            <a:ext cx="1294902" cy="954286"/>
          </a:xfrm>
          <a:prstGeom prst="rect">
            <a:avLst/>
          </a:prstGeom>
          <a:noFill/>
          <a:ln>
            <a:noFill/>
          </a:ln>
        </p:spPr>
      </p:pic>
      <p:sp>
        <p:nvSpPr>
          <p:cNvPr id="237" name="Google Shape;237;p33">
            <a:extLst>
              <a:ext uri="{FF2B5EF4-FFF2-40B4-BE49-F238E27FC236}">
                <a16:creationId xmlns:a16="http://schemas.microsoft.com/office/drawing/2014/main" id="{DF922B38-2689-8600-715C-EB50E3F81BB4}"/>
              </a:ext>
            </a:extLst>
          </p:cNvPr>
          <p:cNvSpPr txBox="1">
            <a:spLocks noGrp="1"/>
          </p:cNvSpPr>
          <p:nvPr>
            <p:ph type="title"/>
          </p:nvPr>
        </p:nvSpPr>
        <p:spPr>
          <a:xfrm>
            <a:off x="581025" y="701675"/>
            <a:ext cx="11030100" cy="1014300"/>
          </a:xfrm>
          <a:prstGeom prst="rect">
            <a:avLst/>
          </a:prstGeom>
          <a:noFill/>
          <a:ln>
            <a:noFill/>
          </a:ln>
        </p:spPr>
        <p:txBody>
          <a:bodyPr spcFirstLastPara="1" wrap="square" lIns="0" tIns="0" rIns="0" bIns="0" anchor="ctr" anchorCtr="0">
            <a:normAutofit/>
          </a:bodyPr>
          <a:lstStyle/>
          <a:p>
            <a:pPr>
              <a:buClr>
                <a:srgbClr val="FFCA28"/>
              </a:buClr>
              <a:buSzPts val="3600"/>
            </a:pPr>
            <a:r>
              <a:rPr lang="en-US" sz="3600" b="1">
                <a:solidFill>
                  <a:srgbClr val="FFCA28"/>
                </a:solidFill>
              </a:rPr>
              <a:t>STAAR</a:t>
            </a:r>
            <a:endParaRPr/>
          </a:p>
        </p:txBody>
      </p:sp>
      <p:pic>
        <p:nvPicPr>
          <p:cNvPr id="2" name="Picture 1" descr="A graph of different colored squares&#10;&#10;Description automatically generated">
            <a:extLst>
              <a:ext uri="{FF2B5EF4-FFF2-40B4-BE49-F238E27FC236}">
                <a16:creationId xmlns:a16="http://schemas.microsoft.com/office/drawing/2014/main" id="{5617F372-51EA-BE03-8E7C-0C4CBC12F5A6}"/>
              </a:ext>
            </a:extLst>
          </p:cNvPr>
          <p:cNvPicPr>
            <a:picLocks noChangeAspect="1"/>
          </p:cNvPicPr>
          <p:nvPr/>
        </p:nvPicPr>
        <p:blipFill>
          <a:blip r:embed="rId4"/>
          <a:stretch>
            <a:fillRect/>
          </a:stretch>
        </p:blipFill>
        <p:spPr>
          <a:xfrm>
            <a:off x="2585470" y="1891229"/>
            <a:ext cx="7039422" cy="4819880"/>
          </a:xfrm>
          <a:prstGeom prst="rect">
            <a:avLst/>
          </a:prstGeom>
        </p:spPr>
      </p:pic>
    </p:spTree>
    <p:extLst>
      <p:ext uri="{BB962C8B-B14F-4D97-AF65-F5344CB8AC3E}">
        <p14:creationId xmlns:p14="http://schemas.microsoft.com/office/powerpoint/2010/main" val="24474138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Custom 2">
      <a:dk1>
        <a:srgbClr val="800000"/>
      </a:dk1>
      <a:lt1>
        <a:srgbClr val="FFFFFF"/>
      </a:lt1>
      <a:dk2>
        <a:srgbClr val="3D3D3D"/>
      </a:dk2>
      <a:lt2>
        <a:srgbClr val="EBEBEB"/>
      </a:lt2>
      <a:accent1>
        <a:srgbClr val="800000"/>
      </a:accent1>
      <a:accent2>
        <a:srgbClr val="FFCC00"/>
      </a:accent2>
      <a:accent3>
        <a:srgbClr val="B2324B"/>
      </a:accent3>
      <a:accent4>
        <a:srgbClr val="969FA7"/>
      </a:accent4>
      <a:accent5>
        <a:srgbClr val="839DCC"/>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4633009-83c8-42fd-95d5-78cd46d1a02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443E46C0E6564DABE1D03A52D296F9" ma:contentTypeVersion="8" ma:contentTypeDescription="Create a new document." ma:contentTypeScope="" ma:versionID="6e085ed45ffbe3e86f20465f56f6de3d">
  <xsd:schema xmlns:xsd="http://www.w3.org/2001/XMLSchema" xmlns:xs="http://www.w3.org/2001/XMLSchema" xmlns:p="http://schemas.microsoft.com/office/2006/metadata/properties" xmlns:ns3="74633009-83c8-42fd-95d5-78cd46d1a026" xmlns:ns4="430baeba-29ef-4571-b719-072f095b9620" targetNamespace="http://schemas.microsoft.com/office/2006/metadata/properties" ma:root="true" ma:fieldsID="a433bcc9127aafb95b53ee17a82af55a" ns3:_="" ns4:_="">
    <xsd:import namespace="74633009-83c8-42fd-95d5-78cd46d1a026"/>
    <xsd:import namespace="430baeba-29ef-4571-b719-072f095b962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33009-83c8-42fd-95d5-78cd46d1a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baeba-29ef-4571-b719-072f095b962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8C1FE4-7A13-40F7-98A3-BDE9248A17C1}">
  <ds:schemaRefs>
    <ds:schemaRef ds:uri="http://schemas.microsoft.com/office/infopath/2007/PartnerControls"/>
    <ds:schemaRef ds:uri="430baeba-29ef-4571-b719-072f095b9620"/>
    <ds:schemaRef ds:uri="http://schemas.microsoft.com/office/2006/metadata/properties"/>
    <ds:schemaRef ds:uri="http://purl.org/dc/dcmitype/"/>
    <ds:schemaRef ds:uri="http://schemas.openxmlformats.org/package/2006/metadata/core-properties"/>
    <ds:schemaRef ds:uri="http://schemas.microsoft.com/office/2006/documentManagement/types"/>
    <ds:schemaRef ds:uri="74633009-83c8-42fd-95d5-78cd46d1a026"/>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A5738897-00B5-49E1-99AE-915CEC8E194E}">
  <ds:schemaRefs>
    <ds:schemaRef ds:uri="430baeba-29ef-4571-b719-072f095b9620"/>
    <ds:schemaRef ds:uri="74633009-83c8-42fd-95d5-78cd46d1a0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91BE58-9A70-4D63-B062-90BD3BD4F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TotalTime>
  <Words>2624</Words>
  <Application>Microsoft Office PowerPoint</Application>
  <PresentationFormat>Widescreen</PresentationFormat>
  <Paragraphs>401</Paragraphs>
  <Slides>39</Slides>
  <Notes>39</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Calibri</vt:lpstr>
      <vt:lpstr>Segoe UI</vt:lpstr>
      <vt:lpstr>Courier New</vt:lpstr>
      <vt:lpstr>Noto Sans Symbols</vt:lpstr>
      <vt:lpstr>Eater</vt:lpstr>
      <vt:lpstr>Wingdings</vt:lpstr>
      <vt:lpstr>Gill Sans</vt:lpstr>
      <vt:lpstr>Arial</vt:lpstr>
      <vt:lpstr>Office Theme</vt:lpstr>
      <vt:lpstr>Dividend</vt:lpstr>
      <vt:lpstr>PowerPoint Presentation</vt:lpstr>
      <vt:lpstr>Annual Report Includes:</vt:lpstr>
      <vt:lpstr>2023-2024 Texas Academic Performance Report (TAPR)</vt:lpstr>
      <vt:lpstr>2023-2024 TAPR Report</vt:lpstr>
      <vt:lpstr>STAAR (State/Region/District)</vt:lpstr>
      <vt:lpstr>STAAR</vt:lpstr>
      <vt:lpstr>STAAR</vt:lpstr>
      <vt:lpstr>STAAR</vt:lpstr>
      <vt:lpstr>STAAR</vt:lpstr>
      <vt:lpstr>School Progress – Annual Growth</vt:lpstr>
      <vt:lpstr>School Progress – Annual Growth</vt:lpstr>
      <vt:lpstr>School Progress – Annual Growth</vt:lpstr>
      <vt:lpstr>School Progress – Annual Growth</vt:lpstr>
      <vt:lpstr>School Progress – Accelerated Learning</vt:lpstr>
      <vt:lpstr>School Progress – Accelerated Learning</vt:lpstr>
      <vt:lpstr>School Progress – Accelerated Learning</vt:lpstr>
      <vt:lpstr>School Progress – Accelerated Learning</vt:lpstr>
      <vt:lpstr>Bilingual Education/English as a Second Language</vt:lpstr>
      <vt:lpstr>Attendance Report</vt:lpstr>
      <vt:lpstr>Annual Dropout Rate (Grades 7-8)</vt:lpstr>
      <vt:lpstr>Annual Dropout Rate (Grades 9-12)</vt:lpstr>
      <vt:lpstr>4-year Longitudinal Graduation Rate (Grades 9-12)</vt:lpstr>
      <vt:lpstr>College, Career and Military Readiness Report (CCMR)</vt:lpstr>
      <vt:lpstr>2023-2024 Student Ethnic Distribution</vt:lpstr>
      <vt:lpstr>2023-2024 Student Demographics</vt:lpstr>
      <vt:lpstr>2023-2024 Enrollment by Program</vt:lpstr>
      <vt:lpstr>PEIMS Financial Standard Reports  (2022-23 Financial Actual Reports)</vt:lpstr>
      <vt:lpstr>District Accreditation Status</vt:lpstr>
      <vt:lpstr>Campus Performance Objectives</vt:lpstr>
      <vt:lpstr>Violent or Criminal Incidents on campuses</vt:lpstr>
      <vt:lpstr>Violent or Criminal Incidents on campuses</vt:lpstr>
      <vt:lpstr>ROISD Student Performance in Post Secondary Institution Data compiled by the Texas Higher Education Coordinating Board (THECB)</vt:lpstr>
      <vt:lpstr>Progress HB3 Goals – Early Childhood Literacy and Math</vt:lpstr>
      <vt:lpstr>HB3 Goals – Professional Development</vt:lpstr>
      <vt:lpstr>Progress HB3 Goals - CCMR</vt:lpstr>
      <vt:lpstr>HB3 Goals – Professional Development</vt:lpstr>
      <vt:lpstr>Glossary</vt:lpstr>
      <vt:lpstr>Resources and Availability of Annual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Corns, Megan</dc:creator>
  <cp:lastModifiedBy>Corns, Megan</cp:lastModifiedBy>
  <cp:revision>161</cp:revision>
  <cp:lastPrinted>2025-03-24T14:02:28Z</cp:lastPrinted>
  <dcterms:modified xsi:type="dcterms:W3CDTF">2025-03-24T18:14:57Z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0x0101007F443E46C0E6564DABE1D03A52D296F9</vt:lpwstr>
  </property>
</Properties>
</file>